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8" r:id="rId5"/>
    <p:sldId id="260" r:id="rId6"/>
    <p:sldId id="267" r:id="rId7"/>
    <p:sldId id="272" r:id="rId8"/>
    <p:sldId id="271" r:id="rId9"/>
    <p:sldId id="274" r:id="rId10"/>
    <p:sldId id="273" r:id="rId11"/>
    <p:sldId id="275" r:id="rId12"/>
    <p:sldId id="276" r:id="rId13"/>
    <p:sldId id="269" r:id="rId14"/>
    <p:sldId id="259" r:id="rId15"/>
    <p:sldId id="261" r:id="rId16"/>
    <p:sldId id="262" r:id="rId17"/>
    <p:sldId id="263" r:id="rId18"/>
    <p:sldId id="264" r:id="rId19"/>
    <p:sldId id="266"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6" autoAdjust="0"/>
  </p:normalViewPr>
  <p:slideViewPr>
    <p:cSldViewPr>
      <p:cViewPr>
        <p:scale>
          <a:sx n="72" d="100"/>
          <a:sy n="72" d="100"/>
        </p:scale>
        <p:origin x="-2754" y="-9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25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21579-CFFE-4A43-8278-BE0CEC8AA492}" type="datetimeFigureOut">
              <a:rPr lang="en-AU" smtClean="0"/>
              <a:t>31/10/2016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62159-3EDC-42B1-B321-45825C511DE3}" type="slidenum">
              <a:rPr lang="en-AU" smtClean="0"/>
              <a:t>‹#›</a:t>
            </a:fld>
            <a:endParaRPr lang="en-AU"/>
          </a:p>
        </p:txBody>
      </p:sp>
    </p:spTree>
    <p:extLst>
      <p:ext uri="{BB962C8B-B14F-4D97-AF65-F5344CB8AC3E}">
        <p14:creationId xmlns:p14="http://schemas.microsoft.com/office/powerpoint/2010/main" val="13856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u="sng" dirty="0" smtClean="0"/>
              <a:t>About this resource</a:t>
            </a:r>
            <a:endParaRPr lang="en-AU" b="1" dirty="0" smtClean="0"/>
          </a:p>
          <a:p>
            <a:pPr>
              <a:defRPr/>
            </a:pPr>
            <a:r>
              <a:rPr lang="en-AU" dirty="0" smtClean="0"/>
              <a:t>Schools will decide how to best review existing homework policies/strategies or how best to develop a new Homework Policy. </a:t>
            </a:r>
          </a:p>
          <a:p>
            <a:pPr>
              <a:defRPr/>
            </a:pPr>
            <a:r>
              <a:rPr lang="en-AU" dirty="0" smtClean="0"/>
              <a:t>This PowerPoint presentation should take approximately 2 hours and is designed to be flexible so that it can be presented in a variety of different contexts. Schools can: </a:t>
            </a:r>
          </a:p>
          <a:p>
            <a:pPr marL="628650" lvl="1" indent="-171450">
              <a:buFont typeface="Arial" pitchFamily="34" charset="0"/>
              <a:buChar char="•"/>
              <a:defRPr/>
            </a:pPr>
            <a:r>
              <a:rPr lang="en-AU" dirty="0" smtClean="0"/>
              <a:t>use the slides as provided or modify/adapt them to suit specific school needs.</a:t>
            </a:r>
          </a:p>
          <a:p>
            <a:pPr marL="628650" lvl="1" indent="-171450">
              <a:buFont typeface="Arial" pitchFamily="34" charset="0"/>
              <a:buChar char="•"/>
              <a:defRPr/>
            </a:pPr>
            <a:r>
              <a:rPr lang="en-AU" dirty="0" smtClean="0"/>
              <a:t>use the PowerPoint at one or more of the following events:</a:t>
            </a:r>
          </a:p>
          <a:p>
            <a:pPr marL="628650" lvl="1" indent="-171450">
              <a:buFont typeface="Arial" pitchFamily="34" charset="0"/>
              <a:buChar char="•"/>
              <a:defRPr/>
            </a:pPr>
            <a:r>
              <a:rPr lang="en-AU" dirty="0" smtClean="0"/>
              <a:t>staff meeting </a:t>
            </a:r>
          </a:p>
          <a:p>
            <a:pPr marL="628650" lvl="1" indent="-171450">
              <a:buFont typeface="Arial" pitchFamily="34" charset="0"/>
              <a:buChar char="•"/>
              <a:defRPr/>
            </a:pPr>
            <a:r>
              <a:rPr lang="en-AU" dirty="0" err="1" smtClean="0"/>
              <a:t>P&amp;C</a:t>
            </a:r>
            <a:r>
              <a:rPr lang="en-AU" dirty="0" smtClean="0"/>
              <a:t> meeting</a:t>
            </a:r>
          </a:p>
          <a:p>
            <a:pPr marL="628650" lvl="1" indent="-171450">
              <a:buFont typeface="Arial" pitchFamily="34" charset="0"/>
              <a:buChar char="•"/>
              <a:defRPr/>
            </a:pPr>
            <a:r>
              <a:rPr lang="en-AU" dirty="0" smtClean="0"/>
              <a:t>parent/caregiver/student forum.</a:t>
            </a:r>
          </a:p>
          <a:p>
            <a:pPr>
              <a:defRPr/>
            </a:pPr>
            <a:r>
              <a:rPr lang="en-AU" dirty="0" smtClean="0"/>
              <a:t>Feedback from this presentation should be used by the Homework Policy Committee in the development of the school’s Homework Policy.</a:t>
            </a:r>
          </a:p>
          <a:p>
            <a:pPr>
              <a:defRPr/>
            </a:pPr>
            <a:endParaRPr lang="en-AU" u="sng" dirty="0" smtClean="0"/>
          </a:p>
          <a:p>
            <a:pPr>
              <a:defRPr/>
            </a:pPr>
            <a:r>
              <a:rPr lang="en-AU" b="1" u="sng" dirty="0" smtClean="0"/>
              <a:t>Preparation</a:t>
            </a:r>
            <a:endParaRPr lang="en-AU" b="1" dirty="0" smtClean="0"/>
          </a:p>
          <a:p>
            <a:pPr>
              <a:defRPr/>
            </a:pPr>
            <a:r>
              <a:rPr lang="en-AU" dirty="0" smtClean="0"/>
              <a:t>Along with an invitation to a meeting/forum, provide materials to prospective participants to read prior to attending the meeting/forum. Suggested pre-reading materials might include: </a:t>
            </a:r>
          </a:p>
          <a:p>
            <a:pPr marL="628650" lvl="1" indent="-171450">
              <a:buFont typeface="Arial" pitchFamily="34" charset="0"/>
              <a:buChar char="•"/>
              <a:defRPr/>
            </a:pPr>
            <a:r>
              <a:rPr lang="en-AU" dirty="0" smtClean="0"/>
              <a:t>the </a:t>
            </a:r>
            <a:r>
              <a:rPr lang="en-AU" i="1" dirty="0" smtClean="0"/>
              <a:t>Homework Policy: Research Scan </a:t>
            </a:r>
            <a:r>
              <a:rPr lang="en-AU" dirty="0" smtClean="0"/>
              <a:t>(full document for staff /summary of findings for parent/caregivers/students) </a:t>
            </a:r>
          </a:p>
          <a:p>
            <a:pPr marL="628650" lvl="1" indent="-171450">
              <a:buFont typeface="Arial" pitchFamily="34" charset="0"/>
              <a:buChar char="•"/>
              <a:defRPr/>
            </a:pPr>
            <a:r>
              <a:rPr lang="en-AU" dirty="0" smtClean="0"/>
              <a:t>NSW Department of Education and Communities’ Homework Policy </a:t>
            </a:r>
          </a:p>
          <a:p>
            <a:pPr marL="628650" lvl="1" indent="-171450">
              <a:buFont typeface="Arial" pitchFamily="34" charset="0"/>
              <a:buChar char="•"/>
              <a:defRPr/>
            </a:pPr>
            <a:r>
              <a:rPr lang="en-AU" dirty="0" smtClean="0"/>
              <a:t>current school’s Homework Policy.</a:t>
            </a:r>
          </a:p>
          <a:p>
            <a:pPr lvl="1">
              <a:buFont typeface="Arial" pitchFamily="34" charset="0"/>
              <a:buNone/>
              <a:defRPr/>
            </a:pPr>
            <a:endParaRPr lang="en-AU" dirty="0" smtClean="0"/>
          </a:p>
          <a:p>
            <a:pPr lvl="1">
              <a:buFont typeface="Arial" pitchFamily="34" charset="0"/>
              <a:buNone/>
              <a:defRPr/>
            </a:pPr>
            <a:r>
              <a:rPr lang="en-AU" dirty="0" smtClean="0"/>
              <a:t>Schools may also choose to provide survey results prior to the meeting. </a:t>
            </a:r>
          </a:p>
          <a:p>
            <a:pPr>
              <a:defRPr/>
            </a:pPr>
            <a:endParaRPr lang="en-AU" dirty="0" smtClean="0"/>
          </a:p>
          <a:p>
            <a:pPr>
              <a:defRPr/>
            </a:pPr>
            <a:r>
              <a:rPr lang="en-AU" b="1" u="sng" dirty="0" smtClean="0"/>
              <a:t>Requirements</a:t>
            </a:r>
            <a:r>
              <a:rPr lang="en-AU" dirty="0" smtClean="0"/>
              <a:t> </a:t>
            </a:r>
          </a:p>
          <a:p>
            <a:pPr marL="628650" lvl="1" indent="-171450">
              <a:buFont typeface="Arial" pitchFamily="34" charset="0"/>
              <a:buChar char="•"/>
              <a:defRPr/>
            </a:pPr>
            <a:r>
              <a:rPr lang="en-AU" dirty="0" smtClean="0"/>
              <a:t>PowerPoint presentation, computer, projector, activity sheets</a:t>
            </a:r>
          </a:p>
          <a:p>
            <a:pPr marL="628650" lvl="1" indent="-171450">
              <a:buFont typeface="Arial" pitchFamily="34" charset="0"/>
              <a:buChar char="•"/>
              <a:defRPr/>
            </a:pPr>
            <a:r>
              <a:rPr lang="en-AU" dirty="0" smtClean="0"/>
              <a:t>Check that equipment is available and in working order</a:t>
            </a:r>
          </a:p>
          <a:p>
            <a:pPr marL="628650" lvl="1" indent="-171450">
              <a:buFont typeface="Arial" pitchFamily="34" charset="0"/>
              <a:buChar char="•"/>
              <a:defRPr/>
            </a:pPr>
            <a:r>
              <a:rPr lang="en-AU" dirty="0" smtClean="0"/>
              <a:t>Ensure that there is an appropriate venue and adequate space to cater for the number of participants.</a:t>
            </a:r>
          </a:p>
        </p:txBody>
      </p:sp>
      <p:sp>
        <p:nvSpPr>
          <p:cNvPr id="4" name="Slide Number Placeholder 3"/>
          <p:cNvSpPr>
            <a:spLocks noGrp="1"/>
          </p:cNvSpPr>
          <p:nvPr>
            <p:ph type="sldNum" sz="quarter" idx="10"/>
          </p:nvPr>
        </p:nvSpPr>
        <p:spPr/>
        <p:txBody>
          <a:bodyPr/>
          <a:lstStyle/>
          <a:p>
            <a:fld id="{E1962159-3EDC-42B1-B321-45825C511DE3}" type="slidenum">
              <a:rPr lang="en-AU" smtClean="0"/>
              <a:t>1</a:t>
            </a:fld>
            <a:endParaRPr lang="en-AU"/>
          </a:p>
        </p:txBody>
      </p:sp>
    </p:spTree>
    <p:extLst>
      <p:ext uri="{BB962C8B-B14F-4D97-AF65-F5344CB8AC3E}">
        <p14:creationId xmlns:p14="http://schemas.microsoft.com/office/powerpoint/2010/main" val="353970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10: Survey: Parents/caregivers</a:t>
            </a:r>
            <a:endParaRPr lang="en-AU" b="1" smtClean="0"/>
          </a:p>
          <a:p>
            <a:endParaRPr lang="en-AU" smtClean="0"/>
          </a:p>
          <a:p>
            <a:r>
              <a:rPr lang="en-AU" smtClean="0"/>
              <a:t>Approximate time: 15 minutes</a:t>
            </a:r>
          </a:p>
          <a:p>
            <a:endParaRPr lang="en-AU" smtClean="0"/>
          </a:p>
          <a:p>
            <a:r>
              <a:rPr lang="en-AU" smtClean="0"/>
              <a:t>Requirements: Data analysis	</a:t>
            </a:r>
          </a:p>
          <a:p>
            <a:endParaRPr lang="en-AU" smtClean="0"/>
          </a:p>
          <a:p>
            <a:r>
              <a:rPr lang="en-AU" smtClean="0"/>
              <a:t>Instructions: </a:t>
            </a:r>
          </a:p>
          <a:p>
            <a:endParaRPr lang="en-AU" smtClean="0"/>
          </a:p>
          <a:p>
            <a:r>
              <a:rPr lang="en-AU" smtClean="0"/>
              <a:t>Schools will need to provide this data for presentation and discussion after analysis of the parent/caregiver survey. </a:t>
            </a:r>
          </a:p>
          <a:p>
            <a:endParaRPr lang="en-AU" smtClean="0"/>
          </a:p>
          <a:p>
            <a:endParaRPr lang="en-AU"/>
          </a:p>
        </p:txBody>
      </p:sp>
      <p:sp>
        <p:nvSpPr>
          <p:cNvPr id="4" name="Slide Number Placeholder 3"/>
          <p:cNvSpPr>
            <a:spLocks noGrp="1"/>
          </p:cNvSpPr>
          <p:nvPr>
            <p:ph type="sldNum" sz="quarter" idx="10"/>
          </p:nvPr>
        </p:nvSpPr>
        <p:spPr/>
        <p:txBody>
          <a:bodyPr/>
          <a:lstStyle/>
          <a:p>
            <a:fld id="{E1962159-3EDC-42B1-B321-45825C511DE3}" type="slidenum">
              <a:rPr lang="en-AU" smtClean="0"/>
              <a:t>18</a:t>
            </a:fld>
            <a:endParaRPr lang="en-AU"/>
          </a:p>
        </p:txBody>
      </p:sp>
    </p:spTree>
    <p:extLst>
      <p:ext uri="{BB962C8B-B14F-4D97-AF65-F5344CB8AC3E}">
        <p14:creationId xmlns:p14="http://schemas.microsoft.com/office/powerpoint/2010/main" val="376087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12: Activity 3: Our school </a:t>
            </a:r>
            <a:endParaRPr lang="en-AU" b="1" smtClean="0"/>
          </a:p>
          <a:p>
            <a:endParaRPr lang="en-AU" smtClean="0"/>
          </a:p>
          <a:p>
            <a:r>
              <a:rPr lang="en-AU" smtClean="0"/>
              <a:t>Approximate time: 30 minutes</a:t>
            </a:r>
          </a:p>
          <a:p>
            <a:endParaRPr lang="en-AU" smtClean="0"/>
          </a:p>
          <a:p>
            <a:r>
              <a:rPr lang="en-AU" smtClean="0"/>
              <a:t>Requirements: </a:t>
            </a:r>
            <a:r>
              <a:rPr lang="en-AU" i="1" smtClean="0"/>
              <a:t>Activity sheet 3A: Our School-Quality; Activity sheet 3B: Our School-Manageability; Activity sheet 3C: Our School-Communication</a:t>
            </a:r>
            <a:endParaRPr lang="en-AU" smtClean="0"/>
          </a:p>
          <a:p>
            <a:endParaRPr lang="en-AU" smtClean="0"/>
          </a:p>
          <a:p>
            <a:r>
              <a:rPr lang="en-AU" smtClean="0"/>
              <a:t>Instructions: </a:t>
            </a:r>
          </a:p>
          <a:p>
            <a:pPr marL="685800" lvl="1" indent="-228600">
              <a:buFont typeface="Calibri" pitchFamily="34" charset="0"/>
              <a:buAutoNum type="arabicPeriod"/>
            </a:pPr>
            <a:r>
              <a:rPr lang="en-AU" smtClean="0"/>
              <a:t>Form 3 groups and hand out </a:t>
            </a:r>
            <a:r>
              <a:rPr lang="en-AU" i="1" smtClean="0"/>
              <a:t>Activity sheets 3A, 3B and 3C.</a:t>
            </a:r>
            <a:endParaRPr lang="en-AU" smtClean="0"/>
          </a:p>
          <a:p>
            <a:pPr marL="685800" lvl="1" indent="-228600">
              <a:buFont typeface="Calibri" pitchFamily="34" charset="0"/>
              <a:buAutoNum type="arabicPeriod"/>
            </a:pPr>
            <a:r>
              <a:rPr lang="en-AU" smtClean="0"/>
              <a:t>Draw conclusions from the surveys and from the views expressed by the staff and relate this to what the school will include in its policy. Stimulus questions appear on each of the three activity sheets.</a:t>
            </a:r>
          </a:p>
          <a:p>
            <a:pPr marL="685800" lvl="1" indent="-228600">
              <a:buFont typeface="Calibri" pitchFamily="34" charset="0"/>
              <a:buAutoNum type="arabicPeriod"/>
            </a:pPr>
            <a:r>
              <a:rPr lang="en-AU" smtClean="0"/>
              <a:t>Record comments.</a:t>
            </a:r>
          </a:p>
          <a:p>
            <a:pPr marL="685800" lvl="1" indent="-228600">
              <a:buFont typeface="Calibri" pitchFamily="34" charset="0"/>
              <a:buAutoNum type="arabicPeriod"/>
            </a:pPr>
            <a:r>
              <a:rPr lang="en-AU" smtClean="0"/>
              <a:t>Collect the activity sheets for the Homework Policy Committee.</a:t>
            </a:r>
          </a:p>
          <a:p>
            <a:endParaRPr lang="en-AU" smtClean="0"/>
          </a:p>
          <a:p>
            <a:endParaRPr lang="en-AU"/>
          </a:p>
        </p:txBody>
      </p:sp>
      <p:sp>
        <p:nvSpPr>
          <p:cNvPr id="4" name="Slide Number Placeholder 3"/>
          <p:cNvSpPr>
            <a:spLocks noGrp="1"/>
          </p:cNvSpPr>
          <p:nvPr>
            <p:ph type="sldNum" sz="quarter" idx="10"/>
          </p:nvPr>
        </p:nvSpPr>
        <p:spPr/>
        <p:txBody>
          <a:bodyPr/>
          <a:lstStyle/>
          <a:p>
            <a:fld id="{E1962159-3EDC-42B1-B321-45825C511DE3}" type="slidenum">
              <a:rPr lang="en-AU" smtClean="0"/>
              <a:t>19</a:t>
            </a:fld>
            <a:endParaRPr lang="en-AU"/>
          </a:p>
        </p:txBody>
      </p:sp>
    </p:spTree>
    <p:extLst>
      <p:ext uri="{BB962C8B-B14F-4D97-AF65-F5344CB8AC3E}">
        <p14:creationId xmlns:p14="http://schemas.microsoft.com/office/powerpoint/2010/main" val="44483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3: Definition</a:t>
            </a:r>
            <a:endParaRPr lang="en-AU" b="1" smtClean="0"/>
          </a:p>
          <a:p>
            <a:endParaRPr lang="en-AU" smtClean="0"/>
          </a:p>
          <a:p>
            <a:r>
              <a:rPr lang="en-AU" smtClean="0"/>
              <a:t>Approximate time: 5 minutes</a:t>
            </a:r>
          </a:p>
          <a:p>
            <a:endParaRPr lang="en-AU" smtClean="0"/>
          </a:p>
          <a:p>
            <a:r>
              <a:rPr lang="en-AU" smtClean="0"/>
              <a:t>Instructions: </a:t>
            </a:r>
          </a:p>
          <a:p>
            <a:pPr marL="685800" lvl="1" indent="-228600">
              <a:buFont typeface="Calibri" pitchFamily="34" charset="0"/>
              <a:buAutoNum type="arabicPeriod"/>
            </a:pPr>
            <a:r>
              <a:rPr lang="en-AU" smtClean="0"/>
              <a:t>Present the definition of homework as described in the Department’s </a:t>
            </a:r>
            <a:r>
              <a:rPr lang="en-AU" i="1" smtClean="0"/>
              <a:t>Homework Policy: Guidelines</a:t>
            </a:r>
            <a:r>
              <a:rPr lang="en-AU" smtClean="0"/>
              <a:t> (see notes below). </a:t>
            </a:r>
          </a:p>
          <a:p>
            <a:pPr marL="685800" lvl="1" indent="-228600">
              <a:buFont typeface="Calibri" pitchFamily="34" charset="0"/>
              <a:buAutoNum type="arabicPeriod"/>
            </a:pPr>
            <a:r>
              <a:rPr lang="en-AU" smtClean="0"/>
              <a:t>Invite comments.</a:t>
            </a:r>
          </a:p>
          <a:p>
            <a:endParaRPr lang="en-AU" smtClean="0"/>
          </a:p>
          <a:p>
            <a:r>
              <a:rPr lang="en-AU" smtClean="0"/>
              <a:t>Notes:</a:t>
            </a:r>
          </a:p>
          <a:p>
            <a:r>
              <a:rPr lang="en-AU" smtClean="0"/>
              <a:t>For the purposes of the Department’s Homework Policy, homework is defined as any task assigned by school teachers intended for students to carry out during non-school hours designed to meet specific learning goals.</a:t>
            </a:r>
          </a:p>
          <a:p>
            <a:r>
              <a:rPr lang="en-AU" smtClean="0"/>
              <a:t>Students will also participate in a range of activities and have diverse experiences outside of school hours that will enhance their learning. Whilst these experiences and activities are to be encouraged, they are not defined as homework unless they are set by the teacher (</a:t>
            </a:r>
            <a:r>
              <a:rPr lang="en-AU" u="sng" smtClean="0"/>
              <a:t>and the teacher provides feedback to the students)</a:t>
            </a:r>
            <a:r>
              <a:rPr lang="en-AU" smtClean="0"/>
              <a:t>. </a:t>
            </a:r>
          </a:p>
        </p:txBody>
      </p:sp>
      <p:sp>
        <p:nvSpPr>
          <p:cNvPr id="4" name="Slide Number Placeholder 3"/>
          <p:cNvSpPr>
            <a:spLocks noGrp="1"/>
          </p:cNvSpPr>
          <p:nvPr>
            <p:ph type="sldNum" sz="quarter" idx="10"/>
          </p:nvPr>
        </p:nvSpPr>
        <p:spPr/>
        <p:txBody>
          <a:bodyPr/>
          <a:lstStyle/>
          <a:p>
            <a:fld id="{E1962159-3EDC-42B1-B321-45825C511DE3}" type="slidenum">
              <a:rPr lang="en-AU" smtClean="0"/>
              <a:t>2</a:t>
            </a:fld>
            <a:endParaRPr lang="en-AU"/>
          </a:p>
        </p:txBody>
      </p:sp>
    </p:spTree>
    <p:extLst>
      <p:ext uri="{BB962C8B-B14F-4D97-AF65-F5344CB8AC3E}">
        <p14:creationId xmlns:p14="http://schemas.microsoft.com/office/powerpoint/2010/main" val="158197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Slide 4: Activity 1: Homework</a:t>
            </a:r>
            <a:endParaRPr lang="en-AU" b="1" dirty="0" smtClean="0"/>
          </a:p>
          <a:p>
            <a:endParaRPr lang="en-AU" dirty="0" smtClean="0"/>
          </a:p>
          <a:p>
            <a:r>
              <a:rPr lang="en-AU" dirty="0" smtClean="0"/>
              <a:t>Approximate time: 20 minutes</a:t>
            </a:r>
          </a:p>
          <a:p>
            <a:endParaRPr lang="en-AU" dirty="0" smtClean="0"/>
          </a:p>
          <a:p>
            <a:r>
              <a:rPr lang="en-AU" dirty="0" smtClean="0"/>
              <a:t>Requirements: </a:t>
            </a:r>
            <a:r>
              <a:rPr lang="en-AU" i="1" dirty="0" smtClean="0"/>
              <a:t>Activity sheet 1: Homework</a:t>
            </a:r>
            <a:r>
              <a:rPr lang="en-AU" dirty="0" smtClean="0"/>
              <a:t> (What do we currently do? Why do we do this?)</a:t>
            </a:r>
          </a:p>
          <a:p>
            <a:endParaRPr lang="en-AU" dirty="0" smtClean="0"/>
          </a:p>
          <a:p>
            <a:r>
              <a:rPr lang="en-AU" dirty="0" smtClean="0"/>
              <a:t>Instructions: 	</a:t>
            </a:r>
          </a:p>
          <a:p>
            <a:pPr marL="685800" lvl="1" indent="-228600">
              <a:buFont typeface="Calibri" pitchFamily="34" charset="0"/>
              <a:buAutoNum type="arabicPeriod"/>
            </a:pPr>
            <a:r>
              <a:rPr lang="en-AU" dirty="0" smtClean="0"/>
              <a:t>Form small groups. </a:t>
            </a:r>
          </a:p>
          <a:p>
            <a:pPr marL="685800" lvl="1" indent="-228600">
              <a:buFont typeface="Calibri" pitchFamily="34" charset="0"/>
              <a:buAutoNum type="arabicPeriod"/>
            </a:pPr>
            <a:r>
              <a:rPr lang="en-AU" dirty="0" smtClean="0"/>
              <a:t>Ask one person in each group to complete </a:t>
            </a:r>
            <a:r>
              <a:rPr lang="en-AU" i="1" dirty="0" smtClean="0"/>
              <a:t>Activity sheet 1: Homework</a:t>
            </a:r>
            <a:r>
              <a:rPr lang="en-AU" dirty="0" smtClean="0"/>
              <a:t> based on the group discussion.</a:t>
            </a:r>
          </a:p>
          <a:p>
            <a:pPr marL="685800" lvl="1" indent="-228600">
              <a:buFont typeface="Calibri" pitchFamily="34" charset="0"/>
              <a:buAutoNum type="arabicPeriod"/>
            </a:pPr>
            <a:r>
              <a:rPr lang="en-AU" smtClean="0"/>
              <a:t>Ask a member of each group to report back briefly.</a:t>
            </a:r>
          </a:p>
          <a:p>
            <a:pPr marL="685800" lvl="1" indent="-228600">
              <a:buFont typeface="Calibri" pitchFamily="34" charset="0"/>
              <a:buAutoNum type="arabicPeriod"/>
            </a:pPr>
            <a:r>
              <a:rPr lang="en-AU" dirty="0" smtClean="0"/>
              <a:t>Collect the activity sheet from each group for the Homework Policy Committee.</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E1962159-3EDC-42B1-B321-45825C511DE3}" type="slidenum">
              <a:rPr lang="en-AU" smtClean="0"/>
              <a:t>3</a:t>
            </a:fld>
            <a:endParaRPr lang="en-AU"/>
          </a:p>
        </p:txBody>
      </p:sp>
    </p:spTree>
    <p:extLst>
      <p:ext uri="{BB962C8B-B14F-4D97-AF65-F5344CB8AC3E}">
        <p14:creationId xmlns:p14="http://schemas.microsoft.com/office/powerpoint/2010/main" val="31713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Slide 4: Activity 1: Homework</a:t>
            </a:r>
            <a:endParaRPr lang="en-AU" b="1" dirty="0" smtClean="0"/>
          </a:p>
          <a:p>
            <a:endParaRPr lang="en-AU" dirty="0" smtClean="0"/>
          </a:p>
          <a:p>
            <a:r>
              <a:rPr lang="en-AU" dirty="0" smtClean="0"/>
              <a:t>Approximate time: 20 minutes</a:t>
            </a:r>
          </a:p>
          <a:p>
            <a:endParaRPr lang="en-AU" dirty="0" smtClean="0"/>
          </a:p>
          <a:p>
            <a:r>
              <a:rPr lang="en-AU" dirty="0" smtClean="0"/>
              <a:t>Requirements: </a:t>
            </a:r>
            <a:r>
              <a:rPr lang="en-AU" i="1" dirty="0" smtClean="0"/>
              <a:t>Activity sheet 1: Homework</a:t>
            </a:r>
            <a:r>
              <a:rPr lang="en-AU" dirty="0" smtClean="0"/>
              <a:t> (What do we currently do? Why do we do this?)</a:t>
            </a:r>
          </a:p>
          <a:p>
            <a:endParaRPr lang="en-AU" dirty="0" smtClean="0"/>
          </a:p>
          <a:p>
            <a:r>
              <a:rPr lang="en-AU" dirty="0" smtClean="0"/>
              <a:t>Instructions: 	</a:t>
            </a:r>
          </a:p>
          <a:p>
            <a:pPr marL="685800" lvl="1" indent="-228600">
              <a:buFont typeface="Calibri" pitchFamily="34" charset="0"/>
              <a:buAutoNum type="arabicPeriod"/>
            </a:pPr>
            <a:r>
              <a:rPr lang="en-AU" dirty="0" smtClean="0"/>
              <a:t>Form small groups. </a:t>
            </a:r>
          </a:p>
          <a:p>
            <a:pPr marL="685800" lvl="1" indent="-228600">
              <a:buFont typeface="Calibri" pitchFamily="34" charset="0"/>
              <a:buAutoNum type="arabicPeriod"/>
            </a:pPr>
            <a:r>
              <a:rPr lang="en-AU" dirty="0" smtClean="0"/>
              <a:t>Ask one person in each group to complete </a:t>
            </a:r>
            <a:r>
              <a:rPr lang="en-AU" i="1" dirty="0" smtClean="0"/>
              <a:t>Activity sheet 1: Homework</a:t>
            </a:r>
            <a:r>
              <a:rPr lang="en-AU" dirty="0" smtClean="0"/>
              <a:t> based on the group discussion.</a:t>
            </a:r>
          </a:p>
          <a:p>
            <a:pPr marL="685800" lvl="1" indent="-228600">
              <a:buFont typeface="Calibri" pitchFamily="34" charset="0"/>
              <a:buAutoNum type="arabicPeriod"/>
            </a:pPr>
            <a:r>
              <a:rPr lang="en-AU" smtClean="0"/>
              <a:t>Ask a member of each group to report back briefly.</a:t>
            </a:r>
          </a:p>
          <a:p>
            <a:pPr marL="685800" lvl="1" indent="-228600">
              <a:buFont typeface="Calibri" pitchFamily="34" charset="0"/>
              <a:buAutoNum type="arabicPeriod"/>
            </a:pPr>
            <a:r>
              <a:rPr lang="en-AU" dirty="0" smtClean="0"/>
              <a:t>Collect the activity sheet from each group for the Homework Policy Committee.</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E1962159-3EDC-42B1-B321-45825C511DE3}" type="slidenum">
              <a:rPr lang="en-AU" smtClean="0"/>
              <a:t>4</a:t>
            </a:fld>
            <a:endParaRPr lang="en-AU"/>
          </a:p>
        </p:txBody>
      </p:sp>
    </p:spTree>
    <p:extLst>
      <p:ext uri="{BB962C8B-B14F-4D97-AF65-F5344CB8AC3E}">
        <p14:creationId xmlns:p14="http://schemas.microsoft.com/office/powerpoint/2010/main" val="31713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Slide 5: Activity 2: Research</a:t>
            </a:r>
            <a:endParaRPr lang="en-AU" b="1" dirty="0" smtClean="0"/>
          </a:p>
          <a:p>
            <a:endParaRPr lang="en-AU" dirty="0" smtClean="0"/>
          </a:p>
          <a:p>
            <a:r>
              <a:rPr lang="en-AU" dirty="0" smtClean="0"/>
              <a:t>Approximate time: 20 minutes</a:t>
            </a:r>
          </a:p>
          <a:p>
            <a:endParaRPr lang="en-AU" dirty="0" smtClean="0"/>
          </a:p>
          <a:p>
            <a:r>
              <a:rPr lang="en-AU" dirty="0" smtClean="0"/>
              <a:t>Requirements: </a:t>
            </a:r>
            <a:r>
              <a:rPr lang="en-AU" i="1" dirty="0" smtClean="0"/>
              <a:t>Activity sheet 2: Research</a:t>
            </a:r>
            <a:endParaRPr lang="en-AU" dirty="0" smtClean="0"/>
          </a:p>
          <a:p>
            <a:endParaRPr lang="en-AU" dirty="0" smtClean="0"/>
          </a:p>
          <a:p>
            <a:r>
              <a:rPr lang="en-AU" dirty="0" smtClean="0"/>
              <a:t>Instructions:</a:t>
            </a:r>
          </a:p>
          <a:p>
            <a:pPr marL="685800" lvl="1" indent="-228600">
              <a:buFont typeface="Calibri" pitchFamily="34" charset="0"/>
              <a:buAutoNum type="arabicPeriod"/>
            </a:pPr>
            <a:r>
              <a:rPr lang="en-AU" dirty="0" smtClean="0"/>
              <a:t>Form small groups to discuss the </a:t>
            </a:r>
            <a:r>
              <a:rPr lang="en-AU" i="1" dirty="0" smtClean="0"/>
              <a:t>Homework Policy: Research scan </a:t>
            </a:r>
            <a:r>
              <a:rPr lang="en-AU" dirty="0" smtClean="0"/>
              <a:t>or use </a:t>
            </a:r>
            <a:r>
              <a:rPr lang="en-AU" i="1" dirty="0" smtClean="0"/>
              <a:t>Activity sheet 2: Research</a:t>
            </a:r>
            <a:r>
              <a:rPr lang="en-AU" dirty="0" smtClean="0"/>
              <a:t> to stimulate discussion about views on homework and about what the current research shows. </a:t>
            </a:r>
          </a:p>
          <a:p>
            <a:pPr marL="685800" lvl="1" indent="-228600">
              <a:buFont typeface="Calibri" pitchFamily="34" charset="0"/>
              <a:buAutoNum type="arabicPeriod"/>
            </a:pPr>
            <a:r>
              <a:rPr lang="en-AU" dirty="0" smtClean="0"/>
              <a:t>If using the activity sheet, assign each group 3-4 statements to discuss. </a:t>
            </a:r>
          </a:p>
          <a:p>
            <a:pPr marL="685800" lvl="1" indent="-228600">
              <a:buFont typeface="Calibri" pitchFamily="34" charset="0"/>
              <a:buAutoNum type="arabicPeriod"/>
            </a:pPr>
            <a:r>
              <a:rPr lang="en-AU" dirty="0" smtClean="0"/>
              <a:t>Ask each group to record the discussion.</a:t>
            </a:r>
          </a:p>
          <a:p>
            <a:pPr marL="685800" lvl="1" indent="-228600">
              <a:buFont typeface="Calibri" pitchFamily="34" charset="0"/>
              <a:buAutoNum type="arabicPeriod"/>
            </a:pPr>
            <a:r>
              <a:rPr lang="en-AU" dirty="0" smtClean="0"/>
              <a:t>Ask each group to report back to the whole group.</a:t>
            </a:r>
          </a:p>
          <a:p>
            <a:pPr marL="685800" lvl="1" indent="-228600">
              <a:buFont typeface="Calibri" pitchFamily="34" charset="0"/>
              <a:buAutoNum type="arabicPeriod"/>
            </a:pPr>
            <a:r>
              <a:rPr lang="en-AU" dirty="0" smtClean="0"/>
              <a:t>Collect a record of the discussion for the Homework Policy Committee.</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E1962159-3EDC-42B1-B321-45825C511DE3}" type="slidenum">
              <a:rPr lang="en-AU" smtClean="0"/>
              <a:t>5</a:t>
            </a:fld>
            <a:endParaRPr lang="en-AU"/>
          </a:p>
        </p:txBody>
      </p:sp>
    </p:spTree>
    <p:extLst>
      <p:ext uri="{BB962C8B-B14F-4D97-AF65-F5344CB8AC3E}">
        <p14:creationId xmlns:p14="http://schemas.microsoft.com/office/powerpoint/2010/main" val="238696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6: 3 key considerations</a:t>
            </a:r>
            <a:endParaRPr lang="en-AU" b="1" smtClean="0"/>
          </a:p>
          <a:p>
            <a:endParaRPr lang="en-AU" smtClean="0"/>
          </a:p>
          <a:p>
            <a:r>
              <a:rPr lang="en-AU" smtClean="0"/>
              <a:t>Approximate time: 15 minutes </a:t>
            </a:r>
          </a:p>
          <a:p>
            <a:endParaRPr lang="en-AU" smtClean="0"/>
          </a:p>
          <a:p>
            <a:r>
              <a:rPr lang="en-AU" smtClean="0"/>
              <a:t>Requirements: Slides 5, 6, 7 and 8	</a:t>
            </a:r>
          </a:p>
          <a:p>
            <a:endParaRPr lang="en-AU" smtClean="0"/>
          </a:p>
          <a:p>
            <a:r>
              <a:rPr lang="en-AU" smtClean="0"/>
              <a:t>Instructions: 	</a:t>
            </a:r>
          </a:p>
          <a:p>
            <a:pPr marL="685800" lvl="1" indent="-228600">
              <a:buFont typeface="Calibri" pitchFamily="34" charset="0"/>
              <a:buAutoNum type="arabicPeriod"/>
            </a:pPr>
            <a:r>
              <a:rPr lang="en-AU" smtClean="0"/>
              <a:t>Use the slides to present these 3 considerations.</a:t>
            </a:r>
          </a:p>
          <a:p>
            <a:pPr marL="685800" lvl="1" indent="-228600">
              <a:buFont typeface="Calibri" pitchFamily="34" charset="0"/>
              <a:buAutoNum type="arabicPeriod"/>
            </a:pPr>
            <a:r>
              <a:rPr lang="en-AU" smtClean="0"/>
              <a:t>Invite any comments.</a:t>
            </a:r>
          </a:p>
          <a:p>
            <a:endParaRPr lang="en-AU" smtClean="0"/>
          </a:p>
          <a:p>
            <a:r>
              <a:rPr lang="en-AU" smtClean="0"/>
              <a:t>Notes: </a:t>
            </a:r>
          </a:p>
          <a:p>
            <a:r>
              <a:rPr lang="en-AU" smtClean="0"/>
              <a:t>The research shows that there are three key considerations when developing effective homework tasks and when considering the development of a school Homework Policy: Quality, Manageability and Communication. </a:t>
            </a:r>
          </a:p>
          <a:p>
            <a:endParaRPr lang="en-AU" smtClean="0"/>
          </a:p>
          <a:p>
            <a:endParaRPr lang="en-AU"/>
          </a:p>
        </p:txBody>
      </p:sp>
      <p:sp>
        <p:nvSpPr>
          <p:cNvPr id="4" name="Slide Number Placeholder 3"/>
          <p:cNvSpPr>
            <a:spLocks noGrp="1"/>
          </p:cNvSpPr>
          <p:nvPr>
            <p:ph type="sldNum" sz="quarter" idx="10"/>
          </p:nvPr>
        </p:nvSpPr>
        <p:spPr/>
        <p:txBody>
          <a:bodyPr/>
          <a:lstStyle/>
          <a:p>
            <a:fld id="{E1962159-3EDC-42B1-B321-45825C511DE3}" type="slidenum">
              <a:rPr lang="en-AU" smtClean="0"/>
              <a:t>14</a:t>
            </a:fld>
            <a:endParaRPr lang="en-AU"/>
          </a:p>
        </p:txBody>
      </p:sp>
    </p:spTree>
    <p:extLst>
      <p:ext uri="{BB962C8B-B14F-4D97-AF65-F5344CB8AC3E}">
        <p14:creationId xmlns:p14="http://schemas.microsoft.com/office/powerpoint/2010/main" val="303777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7: Quality</a:t>
            </a:r>
            <a:endParaRPr lang="en-AU" b="1" smtClean="0"/>
          </a:p>
          <a:p>
            <a:endParaRPr lang="en-AU" smtClean="0"/>
          </a:p>
          <a:p>
            <a:r>
              <a:rPr lang="en-AU" smtClean="0"/>
              <a:t>Notes:</a:t>
            </a:r>
          </a:p>
          <a:p>
            <a:r>
              <a:rPr lang="en-AU" smtClean="0"/>
              <a:t>Homework tasks should be assigned by teachers with a specific, explicit learning purpose. On completion, teachers should acknowledge student effort and provide feedback related to student learning. </a:t>
            </a:r>
          </a:p>
          <a:p>
            <a:endParaRPr lang="en-AU" smtClean="0"/>
          </a:p>
          <a:p>
            <a:endParaRPr lang="en-AU"/>
          </a:p>
        </p:txBody>
      </p:sp>
      <p:sp>
        <p:nvSpPr>
          <p:cNvPr id="4" name="Slide Number Placeholder 3"/>
          <p:cNvSpPr>
            <a:spLocks noGrp="1"/>
          </p:cNvSpPr>
          <p:nvPr>
            <p:ph type="sldNum" sz="quarter" idx="10"/>
          </p:nvPr>
        </p:nvSpPr>
        <p:spPr/>
        <p:txBody>
          <a:bodyPr/>
          <a:lstStyle/>
          <a:p>
            <a:fld id="{E1962159-3EDC-42B1-B321-45825C511DE3}" type="slidenum">
              <a:rPr lang="en-AU" smtClean="0"/>
              <a:t>15</a:t>
            </a:fld>
            <a:endParaRPr lang="en-AU"/>
          </a:p>
        </p:txBody>
      </p:sp>
    </p:spTree>
    <p:extLst>
      <p:ext uri="{BB962C8B-B14F-4D97-AF65-F5344CB8AC3E}">
        <p14:creationId xmlns:p14="http://schemas.microsoft.com/office/powerpoint/2010/main" val="59394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8: Manageability</a:t>
            </a:r>
            <a:endParaRPr lang="en-AU" b="1" smtClean="0"/>
          </a:p>
          <a:p>
            <a:endParaRPr lang="en-AU" smtClean="0"/>
          </a:p>
          <a:p>
            <a:r>
              <a:rPr lang="en-AU" smtClean="0"/>
              <a:t>Notes:</a:t>
            </a:r>
          </a:p>
          <a:p>
            <a:r>
              <a:rPr lang="en-AU" smtClean="0"/>
              <a:t>Quality homework is well planned and feedback is provided by teachers to students on completion. The quantity of homework needs to be manageable so that teachers can ensure quality.</a:t>
            </a:r>
          </a:p>
          <a:p>
            <a:r>
              <a:rPr lang="en-AU" smtClean="0"/>
              <a:t>Secondary schools need to consider mechanisms to plan and monitor the amount of homework given to students across all subjects, particularly in Year 7. </a:t>
            </a:r>
          </a:p>
          <a:p>
            <a:endParaRPr lang="en-AU" smtClean="0"/>
          </a:p>
        </p:txBody>
      </p:sp>
      <p:sp>
        <p:nvSpPr>
          <p:cNvPr id="4" name="Slide Number Placeholder 3"/>
          <p:cNvSpPr>
            <a:spLocks noGrp="1"/>
          </p:cNvSpPr>
          <p:nvPr>
            <p:ph type="sldNum" sz="quarter" idx="10"/>
          </p:nvPr>
        </p:nvSpPr>
        <p:spPr/>
        <p:txBody>
          <a:bodyPr/>
          <a:lstStyle/>
          <a:p>
            <a:fld id="{E1962159-3EDC-42B1-B321-45825C511DE3}" type="slidenum">
              <a:rPr lang="en-AU" smtClean="0"/>
              <a:t>16</a:t>
            </a:fld>
            <a:endParaRPr lang="en-AU"/>
          </a:p>
        </p:txBody>
      </p:sp>
    </p:spTree>
    <p:extLst>
      <p:ext uri="{BB962C8B-B14F-4D97-AF65-F5344CB8AC3E}">
        <p14:creationId xmlns:p14="http://schemas.microsoft.com/office/powerpoint/2010/main" val="244572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smtClean="0"/>
              <a:t>Slide 9: Communication</a:t>
            </a:r>
            <a:endParaRPr lang="en-AU" b="1" smtClean="0"/>
          </a:p>
          <a:p>
            <a:endParaRPr lang="en-AU" smtClean="0"/>
          </a:p>
          <a:p>
            <a:r>
              <a:rPr lang="en-AU" smtClean="0"/>
              <a:t>Notes: </a:t>
            </a:r>
          </a:p>
          <a:p>
            <a:r>
              <a:rPr lang="en-AU" smtClean="0"/>
              <a:t>Communication and the provision of clear information between teachers, parents and students is a requirement of an effective school Homework Policy. In developing a policy, the school community needs to determine what communication approaches and processes will be most effective for parents, students and teachers.</a:t>
            </a:r>
          </a:p>
          <a:p>
            <a:r>
              <a:rPr lang="en-AU" smtClean="0"/>
              <a:t>It is important to make sure students know what is required of them in completing assigned work and that parents/caregivers understand what the school’s expectations are. </a:t>
            </a:r>
          </a:p>
          <a:p>
            <a:endParaRPr lang="en-AU" smtClean="0"/>
          </a:p>
          <a:p>
            <a:endParaRPr lang="en-AU"/>
          </a:p>
        </p:txBody>
      </p:sp>
      <p:sp>
        <p:nvSpPr>
          <p:cNvPr id="4" name="Slide Number Placeholder 3"/>
          <p:cNvSpPr>
            <a:spLocks noGrp="1"/>
          </p:cNvSpPr>
          <p:nvPr>
            <p:ph type="sldNum" sz="quarter" idx="10"/>
          </p:nvPr>
        </p:nvSpPr>
        <p:spPr/>
        <p:txBody>
          <a:bodyPr/>
          <a:lstStyle/>
          <a:p>
            <a:fld id="{E1962159-3EDC-42B1-B321-45825C511DE3}" type="slidenum">
              <a:rPr lang="en-AU" smtClean="0"/>
              <a:t>17</a:t>
            </a:fld>
            <a:endParaRPr lang="en-AU"/>
          </a:p>
        </p:txBody>
      </p:sp>
    </p:spTree>
    <p:extLst>
      <p:ext uri="{BB962C8B-B14F-4D97-AF65-F5344CB8AC3E}">
        <p14:creationId xmlns:p14="http://schemas.microsoft.com/office/powerpoint/2010/main" val="134461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780928"/>
            <a:ext cx="8496944" cy="965969"/>
          </a:xfrm>
        </p:spPr>
        <p:txBody>
          <a:bodyPr/>
          <a:lstStyle>
            <a:lvl1pPr algn="ctr">
              <a:defRPr>
                <a:solidFill>
                  <a:schemeClr val="accent1">
                    <a:lumMod val="75000"/>
                  </a:schemeClr>
                </a:solidFill>
              </a:defRPr>
            </a:lvl1pPr>
          </a:lstStyle>
          <a:p>
            <a:r>
              <a:rPr lang="en-US" smtClean="0"/>
              <a:t>Click to edit Master title style</a:t>
            </a:r>
            <a:endParaRPr lang="en-AU"/>
          </a:p>
        </p:txBody>
      </p:sp>
      <p:sp>
        <p:nvSpPr>
          <p:cNvPr id="3" name="Subtitle 2"/>
          <p:cNvSpPr>
            <a:spLocks noGrp="1"/>
          </p:cNvSpPr>
          <p:nvPr>
            <p:ph type="subTitle" idx="1"/>
          </p:nvPr>
        </p:nvSpPr>
        <p:spPr>
          <a:xfrm>
            <a:off x="323528" y="3933056"/>
            <a:ext cx="8496944"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25738045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341269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28982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2060848"/>
            <a:ext cx="9144000"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72367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968332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132856"/>
            <a:ext cx="9144000" cy="450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31564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2132856"/>
            <a:ext cx="9144000" cy="450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227790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DF11E0-95D7-48F0-ABF0-B4F9FAE90F48}" type="slidenum">
              <a:rPr lang="en-AU" smtClean="0"/>
              <a:t>‹#›</a:t>
            </a:fld>
            <a:endParaRPr lang="en-AU"/>
          </a:p>
        </p:txBody>
      </p:sp>
      <p:sp>
        <p:nvSpPr>
          <p:cNvPr id="6" name="Rectangle 5"/>
          <p:cNvSpPr/>
          <p:nvPr userDrawn="1"/>
        </p:nvSpPr>
        <p:spPr>
          <a:xfrm>
            <a:off x="0" y="2132856"/>
            <a:ext cx="9144000" cy="450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47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2132856"/>
            <a:ext cx="9144000" cy="450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8787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8011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7421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1124744"/>
            <a:ext cx="8229600" cy="864096"/>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2276872"/>
            <a:ext cx="8229600" cy="41764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5"/>
          <p:cNvSpPr txBox="1">
            <a:spLocks/>
          </p:cNvSpPr>
          <p:nvPr userDrawn="1"/>
        </p:nvSpPr>
        <p:spPr>
          <a:xfrm>
            <a:off x="8748464" y="6660000"/>
            <a:ext cx="395536" cy="196131"/>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DF11E0-95D7-48F0-ABF0-B4F9FAE90F48}" type="slidenum">
              <a:rPr lang="en-AU" sz="1000" smtClean="0"/>
              <a:pPr algn="r"/>
              <a:t>‹#›</a:t>
            </a:fld>
            <a:endParaRPr lang="en-AU" sz="1000"/>
          </a:p>
        </p:txBody>
      </p:sp>
      <p:sp>
        <p:nvSpPr>
          <p:cNvPr id="8" name="TextBox 7"/>
          <p:cNvSpPr txBox="1"/>
          <p:nvPr userDrawn="1"/>
        </p:nvSpPr>
        <p:spPr>
          <a:xfrm>
            <a:off x="0" y="6642000"/>
            <a:ext cx="8820472"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smtClean="0">
                <a:solidFill>
                  <a:schemeClr val="bg1"/>
                </a:solidFill>
              </a:rPr>
              <a:t>PUBLIC SCHOOLS NSW	                    HOMEWORK POLICY	                     NEALS	  MAY 2012</a:t>
            </a:r>
            <a:r>
              <a:rPr lang="en-AU" sz="1000" baseline="0" smtClean="0">
                <a:solidFill>
                  <a:schemeClr val="bg1"/>
                </a:solidFill>
              </a:rPr>
              <a:t>           </a:t>
            </a:r>
            <a:r>
              <a:rPr lang="en-AU" sz="1000" smtClean="0">
                <a:solidFill>
                  <a:schemeClr val="bg1"/>
                </a:solidFill>
              </a:rPr>
              <a:t>                     </a:t>
            </a:r>
            <a:r>
              <a:rPr lang="en-AU" sz="1000" baseline="0" smtClean="0">
                <a:solidFill>
                  <a:schemeClr val="bg1"/>
                </a:solidFill>
              </a:rPr>
              <a:t>  </a:t>
            </a:r>
            <a:r>
              <a:rPr lang="en-AU" sz="1000" smtClean="0">
                <a:solidFill>
                  <a:schemeClr val="bg1"/>
                </a:solidFill>
              </a:rPr>
              <a:t>WWW.SCHOOLS.NSW.EDU.AU</a:t>
            </a:r>
          </a:p>
        </p:txBody>
      </p:sp>
    </p:spTree>
    <p:extLst>
      <p:ext uri="{BB962C8B-B14F-4D97-AF65-F5344CB8AC3E}">
        <p14:creationId xmlns:p14="http://schemas.microsoft.com/office/powerpoint/2010/main" val="140697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6600" b="1" dirty="0" smtClean="0"/>
              <a:t>Homework Policy</a:t>
            </a:r>
            <a:endParaRPr lang="en-AU" sz="6600" b="1" dirty="0"/>
          </a:p>
        </p:txBody>
      </p:sp>
      <p:sp>
        <p:nvSpPr>
          <p:cNvPr id="12" name="Subtitle 11"/>
          <p:cNvSpPr>
            <a:spLocks noGrp="1"/>
          </p:cNvSpPr>
          <p:nvPr>
            <p:ph type="subTitle" idx="1"/>
          </p:nvPr>
        </p:nvSpPr>
        <p:spPr/>
        <p:txBody>
          <a:bodyPr>
            <a:normAutofit/>
          </a:bodyPr>
          <a:lstStyle/>
          <a:p>
            <a:r>
              <a:rPr lang="en-AU" sz="3200" dirty="0" smtClean="0"/>
              <a:t>Hillsborough Public </a:t>
            </a:r>
            <a:r>
              <a:rPr lang="en-AU" sz="3200" dirty="0" smtClean="0"/>
              <a:t>School</a:t>
            </a:r>
            <a:endParaRPr lang="en-AU"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149080"/>
            <a:ext cx="2860362" cy="2447756"/>
          </a:xfrm>
          <a:prstGeom prst="rect">
            <a:avLst/>
          </a:prstGeom>
        </p:spPr>
      </p:pic>
    </p:spTree>
    <p:extLst>
      <p:ext uri="{BB962C8B-B14F-4D97-AF65-F5344CB8AC3E}">
        <p14:creationId xmlns:p14="http://schemas.microsoft.com/office/powerpoint/2010/main" val="178558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    PRO and CON</a:t>
            </a:r>
            <a:endParaRPr lang="en-AU" dirty="0"/>
          </a:p>
        </p:txBody>
      </p:sp>
      <p:sp>
        <p:nvSpPr>
          <p:cNvPr id="3" name="Content Placeholder 2"/>
          <p:cNvSpPr>
            <a:spLocks noGrp="1"/>
          </p:cNvSpPr>
          <p:nvPr>
            <p:ph idx="1"/>
          </p:nvPr>
        </p:nvSpPr>
        <p:spPr>
          <a:xfrm>
            <a:off x="251520" y="2276872"/>
            <a:ext cx="8229600" cy="4032448"/>
          </a:xfrm>
        </p:spPr>
        <p:txBody>
          <a:bodyPr>
            <a:normAutofit/>
          </a:bodyPr>
          <a:lstStyle/>
          <a:p>
            <a:r>
              <a:rPr lang="en-AU" dirty="0"/>
              <a:t>As a teaching strategy, homework can have major limitations. Since the work is done in the absence of a qualified teacher and there is no control over who actually completes the homework, this also raises issues with differences in explanations etc.</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9885" y="3789040"/>
            <a:ext cx="3827452" cy="28453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60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    PRO and CON</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50" y="3861048"/>
            <a:ext cx="3840425" cy="2880320"/>
          </a:xfrm>
          <a:prstGeom prst="rect">
            <a:avLst/>
          </a:prstGeom>
        </p:spPr>
      </p:pic>
      <p:sp>
        <p:nvSpPr>
          <p:cNvPr id="3" name="Content Placeholder 2"/>
          <p:cNvSpPr>
            <a:spLocks noGrp="1"/>
          </p:cNvSpPr>
          <p:nvPr>
            <p:ph idx="1"/>
          </p:nvPr>
        </p:nvSpPr>
        <p:spPr>
          <a:xfrm>
            <a:off x="251520" y="2276872"/>
            <a:ext cx="8229600" cy="4032448"/>
          </a:xfrm>
        </p:spPr>
        <p:txBody>
          <a:bodyPr>
            <a:normAutofit/>
          </a:bodyPr>
          <a:lstStyle/>
          <a:p>
            <a:r>
              <a:rPr lang="en-AU" dirty="0"/>
              <a:t>Some also warn that homework can inhibit independent learning because students become preoccupied with work assigned by someone else</a:t>
            </a:r>
            <a:r>
              <a:rPr lang="en-AU" dirty="0" smtClean="0"/>
              <a:t>. It </a:t>
            </a:r>
            <a:r>
              <a:rPr lang="en-AU" dirty="0"/>
              <a:t>can curtail the time available for other activities, such as sports and community activities.  </a:t>
            </a:r>
          </a:p>
          <a:p>
            <a:r>
              <a:rPr lang="en-AU" dirty="0"/>
              <a:t>There is evidence that homework does cause stress for students) and it may even create tension </a:t>
            </a:r>
            <a:endParaRPr lang="en-AU" dirty="0" smtClean="0"/>
          </a:p>
          <a:p>
            <a:pPr marL="0" indent="0">
              <a:buNone/>
            </a:pPr>
            <a:r>
              <a:rPr lang="en-AU" dirty="0"/>
              <a:t> </a:t>
            </a:r>
            <a:r>
              <a:rPr lang="en-AU" dirty="0" smtClean="0"/>
              <a:t>     between </a:t>
            </a:r>
            <a:r>
              <a:rPr lang="en-AU" dirty="0"/>
              <a:t>parent and child.</a:t>
            </a:r>
            <a:endParaRPr lang="en-AU" dirty="0"/>
          </a:p>
        </p:txBody>
      </p:sp>
    </p:spTree>
    <p:extLst>
      <p:ext uri="{BB962C8B-B14F-4D97-AF65-F5344CB8AC3E}">
        <p14:creationId xmlns:p14="http://schemas.microsoft.com/office/powerpoint/2010/main" val="306813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Summary</a:t>
            </a:r>
            <a:endParaRPr lang="en-AU" dirty="0"/>
          </a:p>
        </p:txBody>
      </p:sp>
      <p:sp>
        <p:nvSpPr>
          <p:cNvPr id="3" name="Content Placeholder 2"/>
          <p:cNvSpPr>
            <a:spLocks noGrp="1"/>
          </p:cNvSpPr>
          <p:nvPr>
            <p:ph idx="1"/>
          </p:nvPr>
        </p:nvSpPr>
        <p:spPr>
          <a:xfrm>
            <a:off x="251520" y="2241738"/>
            <a:ext cx="8626692" cy="4139589"/>
          </a:xfrm>
        </p:spPr>
        <p:txBody>
          <a:bodyPr>
            <a:normAutofit fontScale="92500"/>
          </a:bodyPr>
          <a:lstStyle/>
          <a:p>
            <a:r>
              <a:rPr lang="en-AU" dirty="0"/>
              <a:t>The ‘more homework the better’ view has no research </a:t>
            </a:r>
            <a:r>
              <a:rPr lang="en-AU" dirty="0" smtClean="0"/>
              <a:t>support, the </a:t>
            </a:r>
            <a:r>
              <a:rPr lang="en-AU" dirty="0"/>
              <a:t>quality of the homework assigned is </a:t>
            </a:r>
            <a:r>
              <a:rPr lang="en-AU" dirty="0" smtClean="0"/>
              <a:t>more </a:t>
            </a:r>
            <a:r>
              <a:rPr lang="en-AU" dirty="0"/>
              <a:t>important than the quantity</a:t>
            </a:r>
          </a:p>
          <a:p>
            <a:r>
              <a:rPr lang="en-AU" dirty="0"/>
              <a:t>Homework must be purposeful and relevant to student needs and should not jeopardise the right of children to enjoy a balanced lifestyle </a:t>
            </a:r>
          </a:p>
          <a:p>
            <a:r>
              <a:rPr lang="en-AU" dirty="0"/>
              <a:t>The amount of homework and time spent on it should accord with the student’s age and developmental level </a:t>
            </a:r>
          </a:p>
          <a:p>
            <a:r>
              <a:rPr lang="en-AU" dirty="0"/>
              <a:t>Effort spent on homework is a stronger correlate of academic achievement than time spent on homework </a:t>
            </a:r>
          </a:p>
          <a:p>
            <a:r>
              <a:rPr lang="en-AU" dirty="0"/>
              <a:t>Most researchers conclude that for primary students, there is no evidence that homework lifts academic performance. </a:t>
            </a:r>
          </a:p>
          <a:p>
            <a:endParaRPr lang="en-AU" dirty="0"/>
          </a:p>
        </p:txBody>
      </p:sp>
    </p:spTree>
    <p:extLst>
      <p:ext uri="{BB962C8B-B14F-4D97-AF65-F5344CB8AC3E}">
        <p14:creationId xmlns:p14="http://schemas.microsoft.com/office/powerpoint/2010/main" val="15520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5" y="4406900"/>
            <a:ext cx="7019057" cy="1362075"/>
          </a:xfrm>
        </p:spPr>
        <p:txBody>
          <a:bodyPr>
            <a:normAutofit fontScale="90000"/>
          </a:bodyPr>
          <a:lstStyle/>
          <a:p>
            <a:r>
              <a:rPr lang="en-AU" dirty="0"/>
              <a:t>Key Features of Effective Homework</a:t>
            </a:r>
            <a:br>
              <a:rPr lang="en-AU" dirty="0"/>
            </a:br>
            <a:endParaRPr lang="en-AU" dirty="0"/>
          </a:p>
        </p:txBody>
      </p:sp>
      <p:sp>
        <p:nvSpPr>
          <p:cNvPr id="5" name="Text Placeholder 4"/>
          <p:cNvSpPr>
            <a:spLocks noGrp="1"/>
          </p:cNvSpPr>
          <p:nvPr>
            <p:ph type="body" idx="1"/>
          </p:nvPr>
        </p:nvSpPr>
        <p:spPr/>
        <p:txBody>
          <a:bodyPr>
            <a:noAutofit/>
          </a:bodyPr>
          <a:lstStyle/>
          <a:p>
            <a:r>
              <a:rPr lang="en-AU" sz="5400" dirty="0" smtClean="0"/>
              <a:t>Our Policy Review</a:t>
            </a:r>
            <a:endParaRPr lang="en-AU" sz="5400" dirty="0"/>
          </a:p>
        </p:txBody>
      </p:sp>
    </p:spTree>
    <p:extLst>
      <p:ext uri="{BB962C8B-B14F-4D97-AF65-F5344CB8AC3E}">
        <p14:creationId xmlns:p14="http://schemas.microsoft.com/office/powerpoint/2010/main" val="283181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 key considerations</a:t>
            </a:r>
            <a:endParaRPr lang="en-AU"/>
          </a:p>
        </p:txBody>
      </p:sp>
      <p:sp>
        <p:nvSpPr>
          <p:cNvPr id="3" name="Content Placeholder 2"/>
          <p:cNvSpPr>
            <a:spLocks noGrp="1"/>
          </p:cNvSpPr>
          <p:nvPr>
            <p:ph idx="1"/>
          </p:nvPr>
        </p:nvSpPr>
        <p:spPr>
          <a:xfrm>
            <a:off x="457200" y="2996952"/>
            <a:ext cx="8229600" cy="3456384"/>
          </a:xfrm>
        </p:spPr>
        <p:txBody>
          <a:bodyPr>
            <a:normAutofit/>
          </a:bodyPr>
          <a:lstStyle/>
          <a:p>
            <a:pPr>
              <a:defRPr/>
            </a:pPr>
            <a:r>
              <a:rPr lang="en-AU" sz="3200"/>
              <a:t>Quality</a:t>
            </a:r>
          </a:p>
          <a:p>
            <a:pPr>
              <a:defRPr/>
            </a:pPr>
            <a:r>
              <a:rPr lang="en-AU" sz="3200"/>
              <a:t>Manageability</a:t>
            </a:r>
          </a:p>
          <a:p>
            <a:pPr>
              <a:defRPr/>
            </a:pPr>
            <a:r>
              <a:rPr lang="en-AU" sz="3200" smtClean="0"/>
              <a:t>Communication</a:t>
            </a:r>
            <a:endParaRPr lang="en-AU" sz="3200"/>
          </a:p>
        </p:txBody>
      </p:sp>
    </p:spTree>
    <p:extLst>
      <p:ext uri="{BB962C8B-B14F-4D97-AF65-F5344CB8AC3E}">
        <p14:creationId xmlns:p14="http://schemas.microsoft.com/office/powerpoint/2010/main" val="107558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Quality</a:t>
            </a:r>
            <a:endParaRPr lang="en-AU"/>
          </a:p>
        </p:txBody>
      </p:sp>
      <p:sp>
        <p:nvSpPr>
          <p:cNvPr id="3" name="Content Placeholder 2"/>
          <p:cNvSpPr>
            <a:spLocks noGrp="1"/>
          </p:cNvSpPr>
          <p:nvPr>
            <p:ph idx="1"/>
          </p:nvPr>
        </p:nvSpPr>
        <p:spPr>
          <a:xfrm>
            <a:off x="457200" y="2276872"/>
            <a:ext cx="8507288" cy="4176464"/>
          </a:xfrm>
        </p:spPr>
        <p:txBody>
          <a:bodyPr>
            <a:noAutofit/>
          </a:bodyPr>
          <a:lstStyle/>
          <a:p>
            <a:pPr marL="0" indent="0">
              <a:buNone/>
              <a:defRPr/>
            </a:pPr>
            <a:r>
              <a:rPr lang="en-AU" sz="2800" dirty="0"/>
              <a:t>Effective homework tasks are:</a:t>
            </a:r>
          </a:p>
          <a:p>
            <a:pPr marL="457200" indent="-457200">
              <a:lnSpc>
                <a:spcPct val="90000"/>
              </a:lnSpc>
              <a:defRPr/>
            </a:pPr>
            <a:r>
              <a:rPr lang="en-AU" sz="2200" dirty="0" smtClean="0"/>
              <a:t>appropriate </a:t>
            </a:r>
            <a:r>
              <a:rPr lang="en-AU" sz="2200" dirty="0"/>
              <a:t>for each student's age and ability</a:t>
            </a:r>
          </a:p>
          <a:p>
            <a:pPr marL="457200" indent="-457200">
              <a:lnSpc>
                <a:spcPct val="90000"/>
              </a:lnSpc>
              <a:defRPr/>
            </a:pPr>
            <a:r>
              <a:rPr lang="en-AU" sz="2200" dirty="0"/>
              <a:t>relevant to each student’s needs </a:t>
            </a:r>
            <a:r>
              <a:rPr lang="en-AU" sz="2200" dirty="0" smtClean="0"/>
              <a:t>and builds on </a:t>
            </a:r>
            <a:r>
              <a:rPr lang="en-AU" sz="2200" dirty="0"/>
              <a:t>work undertaken in class</a:t>
            </a:r>
          </a:p>
          <a:p>
            <a:pPr marL="457200" indent="-457200">
              <a:lnSpc>
                <a:spcPct val="90000"/>
              </a:lnSpc>
              <a:defRPr/>
            </a:pPr>
            <a:r>
              <a:rPr lang="en-AU" sz="2200" dirty="0"/>
              <a:t>purposeful and designed to meet specific learning goals </a:t>
            </a:r>
          </a:p>
          <a:p>
            <a:pPr marL="457200" indent="-457200">
              <a:lnSpc>
                <a:spcPct val="90000"/>
              </a:lnSpc>
              <a:defRPr/>
            </a:pPr>
            <a:r>
              <a:rPr lang="en-AU" sz="2200" dirty="0"/>
              <a:t>clearly stated and requirements made explicit during class time</a:t>
            </a:r>
          </a:p>
          <a:p>
            <a:pPr marL="457200" indent="-457200">
              <a:lnSpc>
                <a:spcPct val="90000"/>
              </a:lnSpc>
              <a:defRPr/>
            </a:pPr>
            <a:r>
              <a:rPr lang="en-AU" sz="2200" dirty="0"/>
              <a:t>varied and challenging, but achievable</a:t>
            </a:r>
          </a:p>
          <a:p>
            <a:pPr marL="457200" indent="-457200">
              <a:lnSpc>
                <a:spcPct val="90000"/>
              </a:lnSpc>
              <a:defRPr/>
            </a:pPr>
            <a:r>
              <a:rPr lang="en-AU" sz="2200" dirty="0"/>
              <a:t>supported by teacher strategies for students having difficulties with homework. </a:t>
            </a:r>
            <a:r>
              <a:rPr lang="en-US" sz="2200" dirty="0"/>
              <a:t> </a:t>
            </a:r>
            <a:endParaRPr lang="en-AU" sz="2200" dirty="0"/>
          </a:p>
          <a:p>
            <a:pPr marL="0" indent="0" algn="ctr">
              <a:spcBef>
                <a:spcPts val="600"/>
              </a:spcBef>
              <a:buNone/>
              <a:defRPr/>
            </a:pPr>
            <a:r>
              <a:rPr lang="en-AU" sz="2800" dirty="0"/>
              <a:t> </a:t>
            </a:r>
            <a:r>
              <a:rPr lang="en-AU" i="1" dirty="0">
                <a:solidFill>
                  <a:schemeClr val="accent1">
                    <a:lumMod val="75000"/>
                  </a:schemeClr>
                </a:solidFill>
              </a:rPr>
              <a:t>The quality of the homework assigned </a:t>
            </a:r>
            <a:r>
              <a:rPr lang="en-AU" i="1" dirty="0" smtClean="0">
                <a:solidFill>
                  <a:schemeClr val="accent1">
                    <a:lumMod val="75000"/>
                  </a:schemeClr>
                </a:solidFill>
              </a:rPr>
              <a:t/>
            </a:r>
            <a:br>
              <a:rPr lang="en-AU" i="1" dirty="0" smtClean="0">
                <a:solidFill>
                  <a:schemeClr val="accent1">
                    <a:lumMod val="75000"/>
                  </a:schemeClr>
                </a:solidFill>
              </a:rPr>
            </a:br>
            <a:r>
              <a:rPr lang="en-AU" i="1" dirty="0" smtClean="0">
                <a:solidFill>
                  <a:schemeClr val="accent1">
                    <a:lumMod val="75000"/>
                  </a:schemeClr>
                </a:solidFill>
              </a:rPr>
              <a:t>is </a:t>
            </a:r>
            <a:r>
              <a:rPr lang="en-AU" i="1" dirty="0">
                <a:solidFill>
                  <a:schemeClr val="accent1">
                    <a:lumMod val="75000"/>
                  </a:schemeClr>
                </a:solidFill>
              </a:rPr>
              <a:t>likely to be more important than the quantity</a:t>
            </a:r>
            <a:endParaRPr lang="en-AU" sz="2800" dirty="0"/>
          </a:p>
        </p:txBody>
      </p:sp>
    </p:spTree>
    <p:extLst>
      <p:ext uri="{BB962C8B-B14F-4D97-AF65-F5344CB8AC3E}">
        <p14:creationId xmlns:p14="http://schemas.microsoft.com/office/powerpoint/2010/main" val="4264252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Manageability</a:t>
            </a:r>
            <a:endParaRPr lang="en-AU"/>
          </a:p>
        </p:txBody>
      </p:sp>
      <p:sp>
        <p:nvSpPr>
          <p:cNvPr id="3" name="Content Placeholder 2"/>
          <p:cNvSpPr>
            <a:spLocks noGrp="1"/>
          </p:cNvSpPr>
          <p:nvPr>
            <p:ph idx="1"/>
          </p:nvPr>
        </p:nvSpPr>
        <p:spPr/>
        <p:txBody>
          <a:bodyPr>
            <a:noAutofit/>
          </a:bodyPr>
          <a:lstStyle/>
          <a:p>
            <a:pPr marL="0" indent="0">
              <a:buNone/>
              <a:defRPr/>
            </a:pPr>
            <a:r>
              <a:rPr lang="en-AU" sz="2800" dirty="0" smtClean="0"/>
              <a:t>Homework should:</a:t>
            </a:r>
            <a:endParaRPr lang="en-AU" sz="2800" dirty="0"/>
          </a:p>
          <a:p>
            <a:pPr marL="457200" indent="-457200">
              <a:lnSpc>
                <a:spcPct val="90000"/>
              </a:lnSpc>
              <a:defRPr/>
            </a:pPr>
            <a:r>
              <a:rPr lang="en-AU" sz="2200" dirty="0" smtClean="0"/>
              <a:t>be </a:t>
            </a:r>
            <a:r>
              <a:rPr lang="en-AU" sz="2200" dirty="0"/>
              <a:t>manageable for both students and teachers</a:t>
            </a:r>
          </a:p>
          <a:p>
            <a:pPr marL="457200" indent="-457200">
              <a:lnSpc>
                <a:spcPct val="90000"/>
              </a:lnSpc>
              <a:defRPr/>
            </a:pPr>
            <a:r>
              <a:rPr lang="en-AU" sz="2200" dirty="0"/>
              <a:t>take into account students’ access to resources and technology</a:t>
            </a:r>
          </a:p>
          <a:p>
            <a:pPr marL="457200" indent="-457200">
              <a:lnSpc>
                <a:spcPct val="90000"/>
              </a:lnSpc>
              <a:defRPr/>
            </a:pPr>
            <a:r>
              <a:rPr lang="en-AU" sz="2200" dirty="0"/>
              <a:t>be clearly communicated to students</a:t>
            </a:r>
          </a:p>
          <a:p>
            <a:pPr marL="457200" indent="-457200">
              <a:lnSpc>
                <a:spcPct val="90000"/>
              </a:lnSpc>
              <a:defRPr/>
            </a:pPr>
            <a:r>
              <a:rPr lang="en-AU" sz="2200" dirty="0"/>
              <a:t>provide some flexibility and options to allow for different student circumstances</a:t>
            </a:r>
          </a:p>
          <a:p>
            <a:pPr marL="457200" indent="-457200">
              <a:lnSpc>
                <a:spcPct val="90000"/>
              </a:lnSpc>
              <a:defRPr/>
            </a:pPr>
            <a:r>
              <a:rPr lang="en-AU" sz="2200" dirty="0"/>
              <a:t>consider students' other commitments, such as sport, cultural activities, tuition outside of school hours, part-time employment and home responsibilities</a:t>
            </a:r>
            <a:r>
              <a:rPr lang="en-AU" sz="2200" dirty="0" smtClean="0"/>
              <a:t>.</a:t>
            </a:r>
            <a:r>
              <a:rPr lang="en-US" sz="2200" dirty="0"/>
              <a:t> </a:t>
            </a:r>
            <a:endParaRPr lang="en-AU" sz="2200" dirty="0"/>
          </a:p>
          <a:p>
            <a:pPr marL="0" indent="0" algn="ctr">
              <a:spcBef>
                <a:spcPts val="600"/>
              </a:spcBef>
              <a:buNone/>
              <a:defRPr/>
            </a:pPr>
            <a:r>
              <a:rPr lang="en-AU" sz="3200" dirty="0"/>
              <a:t> </a:t>
            </a:r>
            <a:r>
              <a:rPr lang="en-AU" i="1" dirty="0">
                <a:solidFill>
                  <a:schemeClr val="accent1">
                    <a:lumMod val="75000"/>
                  </a:schemeClr>
                </a:solidFill>
              </a:rPr>
              <a:t>The quality of the homework assigned </a:t>
            </a:r>
            <a:r>
              <a:rPr lang="en-AU" i="1" dirty="0" smtClean="0">
                <a:solidFill>
                  <a:schemeClr val="accent1">
                    <a:lumMod val="75000"/>
                  </a:schemeClr>
                </a:solidFill>
              </a:rPr>
              <a:t/>
            </a:r>
            <a:br>
              <a:rPr lang="en-AU" i="1" dirty="0" smtClean="0">
                <a:solidFill>
                  <a:schemeClr val="accent1">
                    <a:lumMod val="75000"/>
                  </a:schemeClr>
                </a:solidFill>
              </a:rPr>
            </a:br>
            <a:r>
              <a:rPr lang="en-AU" i="1" dirty="0" smtClean="0">
                <a:solidFill>
                  <a:schemeClr val="accent1">
                    <a:lumMod val="75000"/>
                  </a:schemeClr>
                </a:solidFill>
              </a:rPr>
              <a:t>is </a:t>
            </a:r>
            <a:r>
              <a:rPr lang="en-AU" i="1" dirty="0">
                <a:solidFill>
                  <a:schemeClr val="accent1">
                    <a:lumMod val="75000"/>
                  </a:schemeClr>
                </a:solidFill>
              </a:rPr>
              <a:t>likely to be more important than the quantity</a:t>
            </a:r>
            <a:endParaRPr lang="en-AU" dirty="0"/>
          </a:p>
        </p:txBody>
      </p:sp>
    </p:spTree>
    <p:extLst>
      <p:ext uri="{BB962C8B-B14F-4D97-AF65-F5344CB8AC3E}">
        <p14:creationId xmlns:p14="http://schemas.microsoft.com/office/powerpoint/2010/main" val="404427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Communication</a:t>
            </a:r>
            <a:endParaRPr lang="en-AU"/>
          </a:p>
        </p:txBody>
      </p:sp>
      <p:sp>
        <p:nvSpPr>
          <p:cNvPr id="3" name="Content Placeholder 2"/>
          <p:cNvSpPr>
            <a:spLocks noGrp="1"/>
          </p:cNvSpPr>
          <p:nvPr>
            <p:ph idx="1"/>
          </p:nvPr>
        </p:nvSpPr>
        <p:spPr/>
        <p:txBody>
          <a:bodyPr>
            <a:normAutofit/>
          </a:bodyPr>
          <a:lstStyle/>
          <a:p>
            <a:pPr marL="0" indent="0">
              <a:buNone/>
              <a:defRPr/>
            </a:pPr>
            <a:r>
              <a:rPr lang="en-AU" sz="2800"/>
              <a:t>Communication means:</a:t>
            </a:r>
          </a:p>
          <a:p>
            <a:pPr marL="457200" indent="-457200">
              <a:defRPr/>
            </a:pPr>
            <a:r>
              <a:rPr lang="en-AU" sz="2200"/>
              <a:t>collaboration in the development of the school’s Homework Policy</a:t>
            </a:r>
          </a:p>
          <a:p>
            <a:pPr marL="457200" indent="-457200">
              <a:defRPr/>
            </a:pPr>
            <a:r>
              <a:rPr lang="en-AU" sz="2200"/>
              <a:t>provision of clear information between teachers, parents/caregivers and students regarding homework expectations and the completion of tasks</a:t>
            </a:r>
          </a:p>
          <a:p>
            <a:pPr marL="457200" indent="-457200">
              <a:defRPr/>
            </a:pPr>
            <a:r>
              <a:rPr lang="en-AU" sz="2200"/>
              <a:t>guidance and assistance for those having difficulties completing their homework</a:t>
            </a:r>
            <a:r>
              <a:rPr lang="en-AU" sz="2200" smtClean="0"/>
              <a:t>.</a:t>
            </a:r>
            <a:endParaRPr lang="en-AU" sz="2200"/>
          </a:p>
        </p:txBody>
      </p:sp>
    </p:spTree>
    <p:extLst>
      <p:ext uri="{BB962C8B-B14F-4D97-AF65-F5344CB8AC3E}">
        <p14:creationId xmlns:p14="http://schemas.microsoft.com/office/powerpoint/2010/main" val="436627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Survey: Parents/caregivers</a:t>
            </a:r>
            <a:endParaRPr lang="en-AU"/>
          </a:p>
        </p:txBody>
      </p:sp>
      <p:sp>
        <p:nvSpPr>
          <p:cNvPr id="3" name="Content Placeholder 2"/>
          <p:cNvSpPr>
            <a:spLocks noGrp="1"/>
          </p:cNvSpPr>
          <p:nvPr>
            <p:ph idx="1"/>
          </p:nvPr>
        </p:nvSpPr>
        <p:spPr>
          <a:xfrm>
            <a:off x="457200" y="3212976"/>
            <a:ext cx="8229600" cy="3240360"/>
          </a:xfrm>
        </p:spPr>
        <p:txBody>
          <a:bodyPr>
            <a:normAutofit/>
          </a:bodyPr>
          <a:lstStyle/>
          <a:p>
            <a:pPr marL="0" indent="0">
              <a:buNone/>
            </a:pPr>
            <a:r>
              <a:rPr lang="en-AU" sz="3200" dirty="0" smtClean="0"/>
              <a:t>What </a:t>
            </a:r>
            <a:r>
              <a:rPr lang="en-AU" sz="3200" dirty="0" smtClean="0"/>
              <a:t>would you like to see in our Homework Policy?</a:t>
            </a:r>
          </a:p>
          <a:p>
            <a:pPr marL="0" indent="0">
              <a:buNone/>
            </a:pPr>
            <a:endParaRPr lang="en-AU" sz="3200" dirty="0" smtClean="0"/>
          </a:p>
          <a:p>
            <a:pPr marL="0" indent="0">
              <a:buNone/>
            </a:pPr>
            <a:r>
              <a:rPr lang="en-AU" sz="3200" dirty="0" smtClean="0"/>
              <a:t>What approach to Homework do you feel is most effective for your children?</a:t>
            </a:r>
            <a:endParaRPr lang="en-AU" sz="3200" dirty="0" smtClean="0"/>
          </a:p>
        </p:txBody>
      </p:sp>
    </p:spTree>
    <p:extLst>
      <p:ext uri="{BB962C8B-B14F-4D97-AF65-F5344CB8AC3E}">
        <p14:creationId xmlns:p14="http://schemas.microsoft.com/office/powerpoint/2010/main" val="289102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steps</a:t>
            </a:r>
            <a:endParaRPr lang="en-AU" dirty="0"/>
          </a:p>
        </p:txBody>
      </p:sp>
      <p:sp>
        <p:nvSpPr>
          <p:cNvPr id="3" name="Content Placeholder 2"/>
          <p:cNvSpPr>
            <a:spLocks noGrp="1"/>
          </p:cNvSpPr>
          <p:nvPr>
            <p:ph idx="1"/>
          </p:nvPr>
        </p:nvSpPr>
        <p:spPr>
          <a:xfrm>
            <a:off x="467544" y="2204864"/>
            <a:ext cx="8229600" cy="4248472"/>
          </a:xfrm>
        </p:spPr>
        <p:txBody>
          <a:bodyPr>
            <a:normAutofit fontScale="92500" lnSpcReduction="20000"/>
          </a:bodyPr>
          <a:lstStyle/>
          <a:p>
            <a:pPr>
              <a:defRPr/>
            </a:pPr>
            <a:r>
              <a:rPr lang="en-AU" sz="3200" dirty="0" smtClean="0"/>
              <a:t>Parent survey made widely available</a:t>
            </a:r>
          </a:p>
          <a:p>
            <a:pPr>
              <a:defRPr/>
            </a:pPr>
            <a:r>
              <a:rPr lang="en-AU" sz="3200" dirty="0" smtClean="0"/>
              <a:t>Students complete a Homework survey around what they feel is most effective </a:t>
            </a:r>
          </a:p>
          <a:p>
            <a:pPr>
              <a:defRPr/>
            </a:pPr>
            <a:r>
              <a:rPr lang="en-AU" sz="3200" dirty="0" smtClean="0"/>
              <a:t>Staff surveyed </a:t>
            </a:r>
            <a:r>
              <a:rPr lang="en-AU" sz="3200" dirty="0"/>
              <a:t>around what they </a:t>
            </a:r>
            <a:r>
              <a:rPr lang="en-AU" sz="3200" dirty="0" smtClean="0"/>
              <a:t>find </a:t>
            </a:r>
            <a:r>
              <a:rPr lang="en-AU" sz="3200" dirty="0"/>
              <a:t>most effective </a:t>
            </a:r>
            <a:endParaRPr lang="en-AU" sz="3200" dirty="0" smtClean="0"/>
          </a:p>
          <a:p>
            <a:pPr>
              <a:defRPr/>
            </a:pPr>
            <a:endParaRPr lang="en-AU" sz="3200" dirty="0"/>
          </a:p>
          <a:p>
            <a:pPr>
              <a:defRPr/>
            </a:pPr>
            <a:r>
              <a:rPr lang="en-AU" sz="3200" dirty="0" smtClean="0"/>
              <a:t>Using this information the </a:t>
            </a:r>
            <a:r>
              <a:rPr lang="en-AU" sz="3200" dirty="0" err="1" smtClean="0"/>
              <a:t>HPS</a:t>
            </a:r>
            <a:r>
              <a:rPr lang="en-AU" sz="3200" dirty="0" smtClean="0"/>
              <a:t> Homework Policy will be revised for 2017.</a:t>
            </a:r>
          </a:p>
          <a:p>
            <a:pPr>
              <a:defRPr/>
            </a:pPr>
            <a:r>
              <a:rPr lang="en-AU" sz="3200" dirty="0" smtClean="0"/>
              <a:t>Policy to be published on our website when complete</a:t>
            </a:r>
            <a:r>
              <a:rPr lang="en-AU" sz="3200" dirty="0" smtClean="0"/>
              <a:t> </a:t>
            </a:r>
            <a:endParaRPr lang="en-AU" sz="3200" dirty="0"/>
          </a:p>
        </p:txBody>
      </p:sp>
    </p:spTree>
    <p:extLst>
      <p:ext uri="{BB962C8B-B14F-4D97-AF65-F5344CB8AC3E}">
        <p14:creationId xmlns:p14="http://schemas.microsoft.com/office/powerpoint/2010/main" val="129886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Definition</a:t>
            </a:r>
            <a:endParaRPr lang="en-AU"/>
          </a:p>
        </p:txBody>
      </p:sp>
      <p:sp>
        <p:nvSpPr>
          <p:cNvPr id="3" name="Content Placeholder 2"/>
          <p:cNvSpPr>
            <a:spLocks noGrp="1"/>
          </p:cNvSpPr>
          <p:nvPr>
            <p:ph idx="1"/>
          </p:nvPr>
        </p:nvSpPr>
        <p:spPr>
          <a:xfrm>
            <a:off x="457200" y="2852936"/>
            <a:ext cx="8229600" cy="3600400"/>
          </a:xfrm>
        </p:spPr>
        <p:txBody>
          <a:bodyPr/>
          <a:lstStyle/>
          <a:p>
            <a:pPr marL="0" indent="0">
              <a:buNone/>
              <a:defRPr/>
            </a:pPr>
            <a:r>
              <a:rPr lang="en-AU" sz="3200" i="1">
                <a:solidFill>
                  <a:schemeClr val="accent1">
                    <a:lumMod val="75000"/>
                  </a:schemeClr>
                </a:solidFill>
              </a:rPr>
              <a:t>Homework is any task assigned by school teachers intended for students to carry out during non-school hours.</a:t>
            </a:r>
          </a:p>
          <a:p>
            <a:pPr marL="0" indent="0">
              <a:spcBef>
                <a:spcPts val="2400"/>
              </a:spcBef>
              <a:buNone/>
              <a:defRPr/>
            </a:pPr>
            <a:r>
              <a:rPr lang="en-AU" sz="1800" smtClean="0"/>
              <a:t>Harris </a:t>
            </a:r>
            <a:r>
              <a:rPr lang="en-AU" sz="1800"/>
              <a:t>Cooper, Jorgianne Civey Robinson, Erika A Patall, </a:t>
            </a:r>
            <a:r>
              <a:rPr lang="en-AU" sz="1800" i="1"/>
              <a:t>Does Homework Improve Academic Achievement?</a:t>
            </a:r>
            <a:r>
              <a:rPr lang="en-AU" sz="1800"/>
              <a:t> 2006 </a:t>
            </a:r>
            <a:r>
              <a:rPr lang="en-AU" sz="1800" smtClean="0"/>
              <a:t>p.1</a:t>
            </a:r>
            <a:endParaRPr lang="en-AU" sz="1800"/>
          </a:p>
        </p:txBody>
      </p:sp>
    </p:spTree>
    <p:extLst>
      <p:ext uri="{BB962C8B-B14F-4D97-AF65-F5344CB8AC3E}">
        <p14:creationId xmlns:p14="http://schemas.microsoft.com/office/powerpoint/2010/main" val="247101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Our Current </a:t>
            </a:r>
            <a:r>
              <a:rPr lang="en-AU" dirty="0" smtClean="0"/>
              <a:t>Homework Practices</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56"/>
          <a:stretch/>
        </p:blipFill>
        <p:spPr bwMode="auto">
          <a:xfrm>
            <a:off x="2123728" y="2132856"/>
            <a:ext cx="4824536" cy="442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Our Current </a:t>
            </a:r>
            <a:r>
              <a:rPr lang="en-AU" dirty="0" smtClean="0"/>
              <a:t>Homework Practices</a:t>
            </a:r>
            <a:endParaRPr lang="en-AU" dirty="0"/>
          </a:p>
        </p:txBody>
      </p:sp>
      <p:sp>
        <p:nvSpPr>
          <p:cNvPr id="3" name="Content Placeholder 2"/>
          <p:cNvSpPr>
            <a:spLocks noGrp="1"/>
          </p:cNvSpPr>
          <p:nvPr>
            <p:ph idx="1"/>
          </p:nvPr>
        </p:nvSpPr>
        <p:spPr>
          <a:xfrm>
            <a:off x="411022" y="3325932"/>
            <a:ext cx="4094436" cy="720080"/>
          </a:xfrm>
        </p:spPr>
        <p:txBody>
          <a:bodyPr>
            <a:normAutofit/>
          </a:bodyPr>
          <a:lstStyle/>
          <a:p>
            <a:pPr marL="0" indent="0">
              <a:buNone/>
            </a:pPr>
            <a:r>
              <a:rPr lang="en-AU" sz="3200" dirty="0" smtClean="0"/>
              <a:t>Weekly worksheets</a:t>
            </a:r>
            <a:endParaRPr lang="en-AU" sz="3200" dirty="0" smtClean="0"/>
          </a:p>
        </p:txBody>
      </p:sp>
      <p:sp>
        <p:nvSpPr>
          <p:cNvPr id="4" name="Rectangle 3"/>
          <p:cNvSpPr/>
          <p:nvPr/>
        </p:nvSpPr>
        <p:spPr>
          <a:xfrm>
            <a:off x="5220072" y="3284984"/>
            <a:ext cx="3486660" cy="584775"/>
          </a:xfrm>
          <a:prstGeom prst="rect">
            <a:avLst/>
          </a:prstGeom>
        </p:spPr>
        <p:txBody>
          <a:bodyPr wrap="none">
            <a:spAutoFit/>
          </a:bodyPr>
          <a:lstStyle/>
          <a:p>
            <a:r>
              <a:rPr lang="en-AU" sz="3200" dirty="0" smtClean="0"/>
              <a:t>Spelling list practice</a:t>
            </a:r>
            <a:endParaRPr lang="en-AU" sz="3200" dirty="0"/>
          </a:p>
        </p:txBody>
      </p:sp>
      <p:sp>
        <p:nvSpPr>
          <p:cNvPr id="5" name="Rectangle 4"/>
          <p:cNvSpPr/>
          <p:nvPr/>
        </p:nvSpPr>
        <p:spPr>
          <a:xfrm>
            <a:off x="107504" y="5017530"/>
            <a:ext cx="2816220" cy="584775"/>
          </a:xfrm>
          <a:prstGeom prst="rect">
            <a:avLst/>
          </a:prstGeom>
        </p:spPr>
        <p:txBody>
          <a:bodyPr wrap="none">
            <a:spAutoFit/>
          </a:bodyPr>
          <a:lstStyle/>
          <a:p>
            <a:r>
              <a:rPr lang="en-AU" sz="3200" dirty="0" smtClean="0"/>
              <a:t>Maths activities</a:t>
            </a:r>
            <a:endParaRPr lang="en-AU" sz="3200" dirty="0"/>
          </a:p>
        </p:txBody>
      </p:sp>
      <p:sp>
        <p:nvSpPr>
          <p:cNvPr id="6" name="Rectangle 5"/>
          <p:cNvSpPr/>
          <p:nvPr/>
        </p:nvSpPr>
        <p:spPr>
          <a:xfrm>
            <a:off x="5868144" y="4509120"/>
            <a:ext cx="2620397" cy="584775"/>
          </a:xfrm>
          <a:prstGeom prst="rect">
            <a:avLst/>
          </a:prstGeom>
        </p:spPr>
        <p:txBody>
          <a:bodyPr wrap="none">
            <a:spAutoFit/>
          </a:bodyPr>
          <a:lstStyle/>
          <a:p>
            <a:r>
              <a:rPr lang="en-AU" sz="3200" dirty="0" smtClean="0"/>
              <a:t>Home Reading</a:t>
            </a:r>
            <a:endParaRPr lang="en-AU" sz="3200" dirty="0"/>
          </a:p>
        </p:txBody>
      </p:sp>
      <p:sp>
        <p:nvSpPr>
          <p:cNvPr id="7" name="Rectangle 6"/>
          <p:cNvSpPr/>
          <p:nvPr/>
        </p:nvSpPr>
        <p:spPr>
          <a:xfrm>
            <a:off x="5868144" y="5617947"/>
            <a:ext cx="2782941" cy="584775"/>
          </a:xfrm>
          <a:prstGeom prst="rect">
            <a:avLst/>
          </a:prstGeom>
        </p:spPr>
        <p:txBody>
          <a:bodyPr wrap="none">
            <a:spAutoFit/>
          </a:bodyPr>
          <a:lstStyle/>
          <a:p>
            <a:r>
              <a:rPr lang="en-AU" sz="3200" dirty="0" smtClean="0"/>
              <a:t>Special Projects</a:t>
            </a:r>
            <a:endParaRPr lang="en-AU" sz="3200" dirty="0"/>
          </a:p>
        </p:txBody>
      </p:sp>
      <p:sp>
        <p:nvSpPr>
          <p:cNvPr id="8" name="Rectangle 7"/>
          <p:cNvSpPr/>
          <p:nvPr/>
        </p:nvSpPr>
        <p:spPr>
          <a:xfrm>
            <a:off x="251520" y="2420888"/>
            <a:ext cx="8455212" cy="584775"/>
          </a:xfrm>
          <a:prstGeom prst="rect">
            <a:avLst/>
          </a:prstGeom>
        </p:spPr>
        <p:txBody>
          <a:bodyPr wrap="square">
            <a:spAutoFit/>
          </a:bodyPr>
          <a:lstStyle/>
          <a:p>
            <a:pPr algn="ctr"/>
            <a:r>
              <a:rPr lang="en-AU" sz="3200" b="1" dirty="0" smtClean="0"/>
              <a:t>What does that look like in our classrooms?</a:t>
            </a:r>
            <a:endParaRPr lang="en-AU" sz="32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724" y="3853883"/>
            <a:ext cx="2573009" cy="2641117"/>
          </a:xfrm>
          <a:prstGeom prst="rect">
            <a:avLst/>
          </a:prstGeom>
        </p:spPr>
      </p:pic>
    </p:spTree>
    <p:extLst>
      <p:ext uri="{BB962C8B-B14F-4D97-AF65-F5344CB8AC3E}">
        <p14:creationId xmlns:p14="http://schemas.microsoft.com/office/powerpoint/2010/main" val="28161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Educational Research</a:t>
            </a:r>
            <a:endParaRPr lang="en-AU" dirty="0"/>
          </a:p>
        </p:txBody>
      </p:sp>
      <p:sp>
        <p:nvSpPr>
          <p:cNvPr id="3" name="Content Placeholder 2"/>
          <p:cNvSpPr>
            <a:spLocks noGrp="1"/>
          </p:cNvSpPr>
          <p:nvPr>
            <p:ph idx="1"/>
          </p:nvPr>
        </p:nvSpPr>
        <p:spPr>
          <a:xfrm>
            <a:off x="457200" y="2996952"/>
            <a:ext cx="8229600" cy="3456384"/>
          </a:xfrm>
        </p:spPr>
        <p:txBody>
          <a:bodyPr>
            <a:normAutofit/>
          </a:bodyPr>
          <a:lstStyle/>
          <a:p>
            <a:pPr marL="0" indent="0">
              <a:buNone/>
            </a:pPr>
            <a:r>
              <a:rPr lang="en-AU" sz="3200" smtClean="0"/>
              <a:t>What does the research say?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2047">
            <a:off x="5889694" y="2526933"/>
            <a:ext cx="2416175" cy="3416827"/>
          </a:xfrm>
          <a:prstGeom prst="rect">
            <a:avLst/>
          </a:prstGeom>
          <a:ln w="3175">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686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HOMEWORK:    PRO and CON</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717032"/>
            <a:ext cx="4176464" cy="2879229"/>
          </a:xfrm>
          <a:prstGeom prst="rect">
            <a:avLst/>
          </a:prstGeom>
          <a:ln>
            <a:noFill/>
          </a:ln>
          <a:effectLst>
            <a:softEdge rad="112500"/>
          </a:effectLst>
        </p:spPr>
      </p:pic>
      <p:sp>
        <p:nvSpPr>
          <p:cNvPr id="3" name="Content Placeholder 2"/>
          <p:cNvSpPr>
            <a:spLocks noGrp="1"/>
          </p:cNvSpPr>
          <p:nvPr>
            <p:ph idx="1"/>
          </p:nvPr>
        </p:nvSpPr>
        <p:spPr/>
        <p:txBody>
          <a:bodyPr>
            <a:normAutofit/>
          </a:bodyPr>
          <a:lstStyle/>
          <a:p>
            <a:r>
              <a:rPr lang="en-AU" dirty="0"/>
              <a:t>While there is no consensus in the literature as to whether homework raises student achievement, homework advocates claim that homework does so by increasing total study time covering more of the curriculum, and reinforcing work covered in class.</a:t>
            </a:r>
            <a:endParaRPr lang="en-AU" dirty="0"/>
          </a:p>
        </p:txBody>
      </p:sp>
    </p:spTree>
    <p:extLst>
      <p:ext uri="{BB962C8B-B14F-4D97-AF65-F5344CB8AC3E}">
        <p14:creationId xmlns:p14="http://schemas.microsoft.com/office/powerpoint/2010/main" val="4040133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    PRO and CON</a:t>
            </a:r>
            <a:endParaRPr lang="en-AU" dirty="0"/>
          </a:p>
        </p:txBody>
      </p:sp>
      <p:sp>
        <p:nvSpPr>
          <p:cNvPr id="3" name="Content Placeholder 2"/>
          <p:cNvSpPr>
            <a:spLocks noGrp="1"/>
          </p:cNvSpPr>
          <p:nvPr>
            <p:ph idx="1"/>
          </p:nvPr>
        </p:nvSpPr>
        <p:spPr/>
        <p:txBody>
          <a:bodyPr>
            <a:normAutofit/>
          </a:bodyPr>
          <a:lstStyle/>
          <a:p>
            <a:r>
              <a:rPr lang="en-AU" dirty="0" smtClean="0"/>
              <a:t>Advocates </a:t>
            </a:r>
            <a:r>
              <a:rPr lang="en-AU" dirty="0"/>
              <a:t>believe that through homework, students can learn to use resources effectively and develop good study habits.</a:t>
            </a:r>
          </a:p>
          <a:p>
            <a:r>
              <a:rPr lang="en-AU" dirty="0"/>
              <a:t>Supporters also claim that homework has non-academic benefits, especially for younger students, including:</a:t>
            </a:r>
          </a:p>
          <a:p>
            <a:pPr marL="0" indent="0">
              <a:buNone/>
            </a:pPr>
            <a:r>
              <a:rPr lang="en-AU" dirty="0" smtClean="0"/>
              <a:t>      - </a:t>
            </a:r>
            <a:r>
              <a:rPr lang="en-AU" dirty="0"/>
              <a:t>improving students’ time management and organisational skills </a:t>
            </a:r>
          </a:p>
          <a:p>
            <a:pPr marL="0" indent="0">
              <a:buNone/>
            </a:pPr>
            <a:r>
              <a:rPr lang="en-AU" dirty="0" smtClean="0"/>
              <a:t>     - </a:t>
            </a:r>
            <a:r>
              <a:rPr lang="en-AU" dirty="0"/>
              <a:t>improving attitudes toward school and showing that learning can take place outside of the </a:t>
            </a:r>
            <a:r>
              <a:rPr lang="en-AU" dirty="0" smtClean="0"/>
              <a:t>classroom</a:t>
            </a:r>
          </a:p>
          <a:p>
            <a:pPr marL="0" indent="0">
              <a:buNone/>
            </a:pPr>
            <a:r>
              <a:rPr lang="en-AU" dirty="0"/>
              <a:t> </a:t>
            </a:r>
            <a:r>
              <a:rPr lang="en-AU" dirty="0" smtClean="0"/>
              <a:t>    - fostering </a:t>
            </a:r>
            <a:r>
              <a:rPr lang="en-AU" dirty="0"/>
              <a:t>a sense of personal responsibility and self-discipline </a:t>
            </a:r>
            <a:endParaRPr lang="en-AU" dirty="0"/>
          </a:p>
        </p:txBody>
      </p:sp>
    </p:spTree>
    <p:extLst>
      <p:ext uri="{BB962C8B-B14F-4D97-AF65-F5344CB8AC3E}">
        <p14:creationId xmlns:p14="http://schemas.microsoft.com/office/powerpoint/2010/main" val="1973396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    PRO and CON</a:t>
            </a:r>
            <a:endParaRPr lang="en-AU" dirty="0"/>
          </a:p>
        </p:txBody>
      </p:sp>
      <p:sp>
        <p:nvSpPr>
          <p:cNvPr id="3" name="Content Placeholder 2"/>
          <p:cNvSpPr>
            <a:spLocks noGrp="1"/>
          </p:cNvSpPr>
          <p:nvPr>
            <p:ph idx="1"/>
          </p:nvPr>
        </p:nvSpPr>
        <p:spPr/>
        <p:txBody>
          <a:bodyPr>
            <a:normAutofit/>
          </a:bodyPr>
          <a:lstStyle/>
          <a:p>
            <a:r>
              <a:rPr lang="en-AU" dirty="0" smtClean="0"/>
              <a:t>Homework </a:t>
            </a:r>
            <a:r>
              <a:rPr lang="en-AU" dirty="0"/>
              <a:t>may promote a greater parental appreciation of, and involvement in, schooling. Parental involvement in homework may improve students’ homework completion rates and parents’ attitudes toward their children’s schools.</a:t>
            </a:r>
          </a:p>
          <a:p>
            <a:r>
              <a:rPr lang="en-AU" dirty="0"/>
              <a:t>The research suggests that parents should be somewhat, but not too greatly, involved in their children’s homework.</a:t>
            </a:r>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602969"/>
            <a:ext cx="2969080" cy="1974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27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    PRO and CON</a:t>
            </a:r>
            <a:endParaRPr lang="en-AU" dirty="0"/>
          </a:p>
        </p:txBody>
      </p:sp>
      <p:sp>
        <p:nvSpPr>
          <p:cNvPr id="3" name="Content Placeholder 2"/>
          <p:cNvSpPr>
            <a:spLocks noGrp="1"/>
          </p:cNvSpPr>
          <p:nvPr>
            <p:ph idx="1"/>
          </p:nvPr>
        </p:nvSpPr>
        <p:spPr>
          <a:xfrm>
            <a:off x="251520" y="2276872"/>
            <a:ext cx="8229600" cy="4032448"/>
          </a:xfrm>
        </p:spPr>
        <p:txBody>
          <a:bodyPr>
            <a:normAutofit/>
          </a:bodyPr>
          <a:lstStyle/>
          <a:p>
            <a:r>
              <a:rPr lang="en-AU" dirty="0"/>
              <a:t>Current educational research finds little credible evidence that homework yields non-academic benefits, and concludes that there is no evidence that homework helps students develop time management skills. </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861048"/>
            <a:ext cx="4488160" cy="2692896"/>
          </a:xfrm>
          <a:prstGeom prst="rect">
            <a:avLst/>
          </a:prstGeom>
          <a:ln>
            <a:noFill/>
          </a:ln>
          <a:effectLst>
            <a:softEdge rad="112500"/>
          </a:effectLst>
        </p:spPr>
      </p:pic>
    </p:spTree>
    <p:extLst>
      <p:ext uri="{BB962C8B-B14F-4D97-AF65-F5344CB8AC3E}">
        <p14:creationId xmlns:p14="http://schemas.microsoft.com/office/powerpoint/2010/main" val="34783964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omework Policy&amp;quot;&quot;/&gt;&lt;property id=&quot;20307&quot; value=&quot;256&quot;/&gt;&lt;/object&gt;&lt;object type=&quot;3&quot; unique_id=&quot;10005&quot;&gt;&lt;property id=&quot;20148&quot; value=&quot;5&quot;/&gt;&lt;property id=&quot;20300&quot; value=&quot;Slide 2 - &amp;quot;Definition&amp;quot;&quot;/&gt;&lt;property id=&quot;20307&quot; value=&quot;257&quot;/&gt;&lt;/object&gt;&lt;object type=&quot;3&quot; unique_id=&quot;10006&quot;&gt;&lt;property id=&quot;20148&quot; value=&quot;5&quot;/&gt;&lt;property id=&quot;20300&quot; value=&quot;Slide 3 - &amp;quot;&amp;#x0D;&amp;#x0A;Our Current Homework Practices&amp;quot;&quot;/&gt;&lt;property id=&quot;20307&quot; value=&quot;258&quot;/&gt;&lt;/object&gt;&lt;object type=&quot;3&quot; unique_id=&quot;10007&quot;&gt;&lt;property id=&quot;20148&quot; value=&quot;5&quot;/&gt;&lt;property id=&quot;20300&quot; value=&quot;Slide 5 - &amp;quot;Current Educational Research&amp;quot;&quot;/&gt;&lt;property id=&quot;20307&quot; value=&quot;260&quot;/&gt;&lt;/object&gt;&lt;object type=&quot;3&quot; unique_id=&quot;10008&quot;&gt;&lt;property id=&quot;20148&quot; value=&quot;5&quot;/&gt;&lt;property id=&quot;20300&quot; value=&quot;Slide 14 - &amp;quot;3 key considerations&amp;quot;&quot;/&gt;&lt;property id=&quot;20307&quot; value=&quot;259&quot;/&gt;&lt;/object&gt;&lt;object type=&quot;3&quot; unique_id=&quot;10009&quot;&gt;&lt;property id=&quot;20148&quot; value=&quot;5&quot;/&gt;&lt;property id=&quot;20300&quot; value=&quot;Slide 15 - &amp;quot;Quality&amp;quot;&quot;/&gt;&lt;property id=&quot;20307&quot; value=&quot;261&quot;/&gt;&lt;/object&gt;&lt;object type=&quot;3&quot; unique_id=&quot;10010&quot;&gt;&lt;property id=&quot;20148&quot; value=&quot;5&quot;/&gt;&lt;property id=&quot;20300&quot; value=&quot;Slide 16 - &amp;quot;Manageability&amp;quot;&quot;/&gt;&lt;property id=&quot;20307&quot; value=&quot;262&quot;/&gt;&lt;/object&gt;&lt;object type=&quot;3&quot; unique_id=&quot;10011&quot;&gt;&lt;property id=&quot;20148&quot; value=&quot;5&quot;/&gt;&lt;property id=&quot;20300&quot; value=&quot;Slide 17 - &amp;quot;Communication&amp;quot;&quot;/&gt;&lt;property id=&quot;20307&quot; value=&quot;263&quot;/&gt;&lt;/object&gt;&lt;object type=&quot;3&quot; unique_id=&quot;10012&quot;&gt;&lt;property id=&quot;20148&quot; value=&quot;5&quot;/&gt;&lt;property id=&quot;20300&quot; value=&quot;Slide 18 - &amp;quot;Survey: Parents/caregivers&amp;quot;&quot;/&gt;&lt;property id=&quot;20307&quot; value=&quot;264&quot;/&gt;&lt;/object&gt;&lt;object type=&quot;3&quot; unique_id=&quot;10014&quot;&gt;&lt;property id=&quot;20148&quot; value=&quot;5&quot;/&gt;&lt;property id=&quot;20300&quot; value=&quot;Slide 19 - &amp;quot;Next steps&amp;quot;&quot;/&gt;&lt;property id=&quot;20307&quot; value=&quot;266&quot;/&gt;&lt;/object&gt;&lt;object type=&quot;3&quot; unique_id=&quot;10015&quot;&gt;&lt;property id=&quot;20148&quot; value=&quot;5&quot;/&gt;&lt;property id=&quot;20300&quot; value=&quot;Slide 4 - &amp;quot;&amp;#x0D;&amp;#x0A;Our Current Homework Practices&amp;quot;&quot;/&gt;&lt;property id=&quot;20307&quot; value=&quot;268&quot;/&gt;&lt;/object&gt;&lt;object type=&quot;3&quot; unique_id=&quot;10016&quot;&gt;&lt;property id=&quot;20148&quot; value=&quot;5&quot;/&gt;&lt;property id=&quot;20300&quot; value=&quot;Slide 6 - &amp;quot;HOMEWORK:    PRO and CON&amp;quot;&quot;/&gt;&lt;property id=&quot;20307&quot; value=&quot;267&quot;/&gt;&lt;/object&gt;&lt;object type=&quot;3&quot; unique_id=&quot;10017&quot;&gt;&lt;property id=&quot;20148&quot; value=&quot;5&quot;/&gt;&lt;property id=&quot;20300&quot; value=&quot;Slide 7 - &amp;quot;HOMEWORK:    PRO and CON&amp;quot;&quot;/&gt;&lt;property id=&quot;20307&quot; value=&quot;272&quot;/&gt;&lt;/object&gt;&lt;object type=&quot;3&quot; unique_id=&quot;10018&quot;&gt;&lt;property id=&quot;20148&quot; value=&quot;5&quot;/&gt;&lt;property id=&quot;20300&quot; value=&quot;Slide 8 - &amp;quot;HOMEWORK:    PRO and CON&amp;quot;&quot;/&gt;&lt;property id=&quot;20307&quot; value=&quot;271&quot;/&gt;&lt;/object&gt;&lt;object type=&quot;3&quot; unique_id=&quot;10020&quot;&gt;&lt;property id=&quot;20148&quot; value=&quot;5&quot;/&gt;&lt;property id=&quot;20300&quot; value=&quot;Slide 9 - &amp;quot;HOMEWORK:    PRO and CON&amp;quot;&quot;/&gt;&lt;property id=&quot;20307&quot; value=&quot;274&quot;/&gt;&lt;/object&gt;&lt;object type=&quot;3&quot; unique_id=&quot;10021&quot;&gt;&lt;property id=&quot;20148&quot; value=&quot;5&quot;/&gt;&lt;property id=&quot;20300&quot; value=&quot;Slide 10 - &amp;quot;HOMEWORK:    PRO and CON&amp;quot;&quot;/&gt;&lt;property id=&quot;20307&quot; value=&quot;273&quot;/&gt;&lt;/object&gt;&lt;object type=&quot;3&quot; unique_id=&quot;10022&quot;&gt;&lt;property id=&quot;20148&quot; value=&quot;5&quot;/&gt;&lt;property id=&quot;20300&quot; value=&quot;Slide 11 - &amp;quot;HOMEWORK:    PRO and CON&amp;quot;&quot;/&gt;&lt;property id=&quot;20307&quot; value=&quot;275&quot;/&gt;&lt;/object&gt;&lt;object type=&quot;3&quot; unique_id=&quot;10023&quot;&gt;&lt;property id=&quot;20148&quot; value=&quot;5&quot;/&gt;&lt;property id=&quot;20300&quot; value=&quot;Slide 12 - &amp;quot;In Summary&amp;quot;&quot;/&gt;&lt;property id=&quot;20307&quot; value=&quot;276&quot;/&gt;&lt;/object&gt;&lt;object type=&quot;3&quot; unique_id=&quot;10024&quot;&gt;&lt;property id=&quot;20148&quot; value=&quot;5&quot;/&gt;&lt;property id=&quot;20300&quot; value=&quot;Slide 13 - &amp;quot;Key Features of Effective Homework&amp;#x0D;&amp;#x0A;&amp;quot;&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296</TotalTime>
  <Words>1603</Words>
  <Application>Microsoft Office PowerPoint</Application>
  <PresentationFormat>On-screen Show (4:3)</PresentationFormat>
  <Paragraphs>203</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Homework Policy</vt:lpstr>
      <vt:lpstr>Definition</vt:lpstr>
      <vt:lpstr> Our Current Homework Practices</vt:lpstr>
      <vt:lpstr> Our Current Homework Practices</vt:lpstr>
      <vt:lpstr>Current Educational Research</vt:lpstr>
      <vt:lpstr>HOMEWORK:    PRO and CON</vt:lpstr>
      <vt:lpstr>HOMEWORK:    PRO and CON</vt:lpstr>
      <vt:lpstr>HOMEWORK:    PRO and CON</vt:lpstr>
      <vt:lpstr>HOMEWORK:    PRO and CON</vt:lpstr>
      <vt:lpstr>HOMEWORK:    PRO and CON</vt:lpstr>
      <vt:lpstr>HOMEWORK:    PRO and CON</vt:lpstr>
      <vt:lpstr>In Summary</vt:lpstr>
      <vt:lpstr>Key Features of Effective Homework </vt:lpstr>
      <vt:lpstr>3 key considerations</vt:lpstr>
      <vt:lpstr>Quality</vt:lpstr>
      <vt:lpstr>Manageability</vt:lpstr>
      <vt:lpstr>Communication</vt:lpstr>
      <vt:lpstr>Survey: Parents/caregivers</vt:lpstr>
      <vt:lpstr>Next steps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build</dc:creator>
  <cp:lastModifiedBy>Farrell, Lucinda</cp:lastModifiedBy>
  <cp:revision>28</cp:revision>
  <dcterms:created xsi:type="dcterms:W3CDTF">2012-05-24T04:33:32Z</dcterms:created>
  <dcterms:modified xsi:type="dcterms:W3CDTF">2016-10-31T01:29:54Z</dcterms:modified>
</cp:coreProperties>
</file>